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olors1.xml" ContentType="application/vnd.ms-office.chartcolorstyle+xml"/>
  <Override PartName="/ppt/charts/colors2.xml" ContentType="application/vnd.ms-office.chartcolorstyle+xml"/>
  <Override PartName="/ppt/charts/style1.xml" ContentType="application/vnd.ms-office.chartstyle+xml"/>
  <Override PartName="/ppt/charts/style2.xml" ContentType="application/vnd.ms-office.chartstyle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autoCompressPictures="0">
  <p:sldMasterIdLst>
    <p:sldMasterId id="2147483648" r:id="rId1"/>
  </p:sldMasterIdLst>
  <p:notesMasterIdLst>
    <p:notesMasterId r:id="rId4"/>
  </p:notesMasterIdLst>
  <p:sldIdLst>
    <p:sldId id="256" r:id="rId3"/>
    <p:sldId id="452" r:id="rId5"/>
    <p:sldId id="257" r:id="rId6"/>
    <p:sldId id="258" r:id="rId7"/>
    <p:sldId id="259" r:id="rId8"/>
    <p:sldId id="293" r:id="rId9"/>
    <p:sldId id="335" r:id="rId10"/>
    <p:sldId id="298" r:id="rId11"/>
    <p:sldId id="260" r:id="rId12"/>
    <p:sldId id="261" r:id="rId13"/>
    <p:sldId id="401" r:id="rId14"/>
    <p:sldId id="294" r:id="rId15"/>
    <p:sldId id="295" r:id="rId16"/>
    <p:sldId id="536" r:id="rId17"/>
    <p:sldId id="262" r:id="rId18"/>
    <p:sldId id="263" r:id="rId19"/>
    <p:sldId id="264" r:id="rId20"/>
    <p:sldId id="265" r:id="rId21"/>
    <p:sldId id="266" r:id="rId22"/>
    <p:sldId id="267" r:id="rId23"/>
    <p:sldId id="268" r:id="rId24"/>
    <p:sldId id="269" r:id="rId25"/>
    <p:sldId id="299" r:id="rId26"/>
    <p:sldId id="270" r:id="rId27"/>
    <p:sldId id="336" r:id="rId28"/>
    <p:sldId id="337" r:id="rId29"/>
    <p:sldId id="338" r:id="rId30"/>
    <p:sldId id="339" r:id="rId31"/>
    <p:sldId id="340" r:id="rId32"/>
    <p:sldId id="378" r:id="rId33"/>
    <p:sldId id="403" r:id="rId34"/>
    <p:sldId id="444" r:id="rId35"/>
    <p:sldId id="445" r:id="rId36"/>
    <p:sldId id="446" r:id="rId37"/>
    <p:sldId id="447" r:id="rId38"/>
    <p:sldId id="448" r:id="rId39"/>
    <p:sldId id="449" r:id="rId40"/>
    <p:sldId id="450" r:id="rId41"/>
    <p:sldId id="451" r:id="rId42"/>
    <p:sldId id="404" r:id="rId43"/>
    <p:sldId id="512" r:id="rId44"/>
    <p:sldId id="513" r:id="rId45"/>
    <p:sldId id="271" r:id="rId46"/>
    <p:sldId id="272" r:id="rId47"/>
    <p:sldId id="273" r:id="rId48"/>
    <p:sldId id="274" r:id="rId49"/>
    <p:sldId id="275" r:id="rId50"/>
    <p:sldId id="276" r:id="rId51"/>
    <p:sldId id="277" r:id="rId52"/>
    <p:sldId id="278" r:id="rId53"/>
    <p:sldId id="279" r:id="rId54"/>
    <p:sldId id="280" r:id="rId55"/>
    <p:sldId id="281" r:id="rId56"/>
    <p:sldId id="282" r:id="rId57"/>
    <p:sldId id="283" r:id="rId58"/>
    <p:sldId id="284" r:id="rId59"/>
    <p:sldId id="285" r:id="rId60"/>
    <p:sldId id="286" r:id="rId61"/>
    <p:sldId id="287" r:id="rId62"/>
    <p:sldId id="288" r:id="rId63"/>
    <p:sldId id="289" r:id="rId64"/>
    <p:sldId id="290" r:id="rId65"/>
    <p:sldId id="291" r:id="rId66"/>
    <p:sldId id="292" r:id="rId67"/>
  </p:sldIdLst>
  <p:sldSz cx="9144000" cy="51435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9pPr>
  </p:defaultTextStyle>
  <p:extLst>
    <p:ext uri="{EFAFB233-063F-42B5-8137-9DF3F51BA10A}">
      <p15:sldGuideLst xmlns:p15="http://schemas.microsoft.com/office/powerpoint/2012/main">
        <p15:guide id="1" orient="horz" pos="2526" userDrawn="1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AA7C3"/>
    <a:srgbClr val="1C38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40C80F7D-2CE3-44E0-BB90-7D6B165C47A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Style>
        <a:tcBdr/>
      </a:tcStyle>
    </a:band1H>
    <a:band2H>
      <a:tcStyle>
        <a:tcBdr/>
      </a:tcStyle>
    </a:band2H>
    <a:band1V>
      <a:tcStyle>
        <a:tcBdr/>
      </a:tcStyle>
    </a:band1V>
    <a:band2V>
      <a:tcStyle>
        <a:tcBdr/>
      </a:tcStyle>
    </a:band2V>
    <a:lastCol>
      <a:tcStyle>
        <a:tcBdr/>
      </a:tcStyle>
    </a:lastCol>
    <a:firstCol>
      <a:tcStyle>
        <a:tcBdr/>
      </a:tcStyle>
    </a:firstCol>
    <a:lastRow>
      <a:tcStyle>
        <a:tcBdr/>
      </a:tcStyle>
    </a:lastRow>
    <a:seCell>
      <a:tcStyle>
        <a:tcBdr/>
      </a:tcStyle>
    </a:seCell>
    <a:swCell>
      <a:tcStyle>
        <a:tcBdr/>
      </a:tcStyle>
    </a:swCell>
    <a:firstRow>
      <a:tcStyle>
        <a:tcBdr/>
      </a:tcStyle>
    </a:firstRow>
    <a:neCell>
      <a:tcStyle>
        <a:tcBdr/>
      </a:tcStyle>
    </a:neCell>
    <a:nwCell>
      <a:tcStyle>
        <a:tcBdr/>
      </a:tcStyle>
    </a:nwCell>
  </a:tblStyle>
  <a:tblStyle styleId="{8E6A21F0-2E08-42FF-B0D5-8E62C692BF43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Style>
        <a:tcBdr/>
      </a:tcStyle>
    </a:band1H>
    <a:band2H>
      <a:tcStyle>
        <a:tcBdr/>
      </a:tcStyle>
    </a:band2H>
    <a:band1V>
      <a:tcStyle>
        <a:tcBdr/>
      </a:tcStyle>
    </a:band1V>
    <a:band2V>
      <a:tcStyle>
        <a:tcBdr/>
      </a:tcStyle>
    </a:band2V>
    <a:lastCol>
      <a:tcStyle>
        <a:tcBdr/>
      </a:tcStyle>
    </a:lastCol>
    <a:firstCol>
      <a:tcStyle>
        <a:tcBdr/>
      </a:tcStyle>
    </a:firstCol>
    <a:lastRow>
      <a:tcStyle>
        <a:tcBdr/>
      </a:tcStyle>
    </a:lastRow>
    <a:seCell>
      <a:tcStyle>
        <a:tcBdr/>
      </a:tcStyle>
    </a:seCell>
    <a:swCell>
      <a:tcStyle>
        <a:tcBdr/>
      </a:tcStyle>
    </a:swCell>
    <a:firstRow>
      <a:tcStyle>
        <a:tcBdr/>
      </a:tcStyle>
    </a:firstRow>
    <a:neCell>
      <a:tcStyle>
        <a:tcBdr/>
      </a:tcStyle>
    </a:neCell>
    <a:nwCell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0">
  <p:normalViewPr>
    <p:restoredLeft sz="15620"/>
    <p:restoredTop sz="94660"/>
  </p:normalViewPr>
  <p:slideViewPr>
    <p:cSldViewPr snapToGrid="0" showGuides="1">
      <p:cViewPr varScale="1">
        <p:scale>
          <a:sx n="100" d="100"/>
          <a:sy n="100" d="100"/>
        </p:scale>
        <p:origin x="0" y="0"/>
      </p:cViewPr>
      <p:guideLst>
        <p:guide orient="horz" pos="2526"/>
      </p:guideLst>
    </p:cSldViewPr>
  </p:slide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0" Type="http://schemas.openxmlformats.org/officeDocument/2006/relationships/tableStyles" Target="tableStyles.xml"/><Relationship Id="rId7" Type="http://schemas.openxmlformats.org/officeDocument/2006/relationships/slide" Target="slides/slide4.xml"/><Relationship Id="rId69" Type="http://schemas.openxmlformats.org/officeDocument/2006/relationships/viewProps" Target="viewProps.xml"/><Relationship Id="rId68" Type="http://schemas.openxmlformats.org/officeDocument/2006/relationships/presProps" Target="presProps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5" Type="http://schemas.microsoft.com/office/2011/relationships/chartColorStyle" Target="colors1.xml"/><Relationship Id="rId4" Type="http://schemas.microsoft.com/office/2011/relationships/chartStyle" Target="style1.xml"/><Relationship Id="rId3" Type="http://schemas.openxmlformats.org/officeDocument/2006/relationships/image" Target="../media/image9.png"/><Relationship Id="rId2" Type="http://schemas.openxmlformats.org/officeDocument/2006/relationships/themeOverride" Target="../theme/themeOverride1.xml"/><Relationship Id="rId1" Type="http://schemas.openxmlformats.org/officeDocument/2006/relationships/oleObject" Target="&#24037;&#20316;&#31807;2" TargetMode="External"/></Relationships>
</file>

<file path=ppt/charts/_rels/chart2.xml.rels><?xml version="1.0" encoding="UTF-8" standalone="yes"?>
<Relationships xmlns="http://schemas.openxmlformats.org/package/2006/relationships"><Relationship Id="rId5" Type="http://schemas.microsoft.com/office/2011/relationships/chartColorStyle" Target="colors2.xml"/><Relationship Id="rId4" Type="http://schemas.microsoft.com/office/2011/relationships/chartStyle" Target="style2.xml"/><Relationship Id="rId3" Type="http://schemas.openxmlformats.org/officeDocument/2006/relationships/image" Target="../media/image9.png"/><Relationship Id="rId2" Type="http://schemas.openxmlformats.org/officeDocument/2006/relationships/themeOverride" Target="../theme/themeOverride2.xml"/><Relationship Id="rId1" Type="http://schemas.openxmlformats.org/officeDocument/2006/relationships/oleObject" Target="&#24037;&#20316;&#31807;2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0" vertOverflow="ellipsis" vert="horz" wrap="square" anchor="ctr" anchorCtr="1" forceAA="0"/>
          <a:lstStyle/>
          <a:p>
            <a:pPr>
              <a:defRPr lang="zh-CN" sz="1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汉仪旗黑-55简" panose="00020600040101010101" charset="-122"/>
                <a:ea typeface="汉仪旗黑-55简" panose="00020600040101010101" charset="-122"/>
                <a:cs typeface="汉仪旗黑-55简" panose="00020600040101010101" charset="-122"/>
                <a:sym typeface="汉仪旗黑-55简" panose="00020600040101010101" charset="-122"/>
              </a:defRPr>
            </a:pPr>
            <a:r>
              <a:t>并行区块链市场空间</a:t>
            </a: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doughnutChart>
        <c:varyColors val="1"/>
        <c:ser>
          <c:idx val="0"/>
          <c:order val="0"/>
          <c:spPr/>
          <c:explosion val="0"/>
          <c:dPt>
            <c:idx val="0"/>
            <c:bubble3D val="0"/>
            <c:spPr>
              <a:solidFill>
                <a:srgbClr val="8898B4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rgbClr val="E4A680"/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numFmt formatCode="General" sourceLinked="1"/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 forceAA="0"/>
              <a:lstStyle/>
              <a:p>
                <a:pPr>
                  <a:defRPr lang="zh-CN" sz="900" b="0" i="0" u="none" strike="noStrike" kern="1200" baseline="0">
                    <a:solidFill>
                      <a:schemeClr val="bg1"/>
                    </a:solidFill>
                    <a:latin typeface="汉仪旗黑-55简" panose="00020600040101010101" charset="-122"/>
                    <a:ea typeface="汉仪旗黑-55简" panose="00020600040101010101" charset="-122"/>
                    <a:cs typeface="汉仪旗黑-55简" panose="00020600040101010101" charset="-122"/>
                    <a:sym typeface="汉仪旗黑-55简" panose="00020600040101010101" charset="-122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[工作簿2]Sheet1!$A$1:$B$1</c:f>
              <c:strCache>
                <c:ptCount val="2"/>
                <c:pt idx="0">
                  <c:v>L1 &amp; L2 整体流通市值（亿美元）</c:v>
                </c:pt>
                <c:pt idx="1">
                  <c:v>并行区块链市值（亿美元）</c:v>
                </c:pt>
              </c:strCache>
            </c:strRef>
          </c:cat>
          <c:val>
            <c:numRef>
              <c:f>[工作簿2]Sheet1!$A$2:$B$2</c:f>
              <c:numCache>
                <c:formatCode>General</c:formatCode>
                <c:ptCount val="2"/>
                <c:pt idx="0">
                  <c:v>7521.23</c:v>
                </c:pt>
                <c:pt idx="1">
                  <c:v>525.39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  <c:holeSize val="62"/>
      </c:doughnutChart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 forceAA="0"/>
        <a:lstStyle/>
        <a:p>
          <a:pPr>
            <a:defRPr lang="zh-CN"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汉仪旗黑-55简" panose="00020600040101010101" charset="-122"/>
              <a:ea typeface="汉仪旗黑-55简" panose="00020600040101010101" charset="-122"/>
              <a:cs typeface="汉仪旗黑-55简" panose="00020600040101010101" charset="-122"/>
              <a:sym typeface="汉仪旗黑-55简" panose="00020600040101010101" charset="-122"/>
            </a:defRPr>
          </a:pPr>
        </a:p>
      </c:txPr>
    </c:legend>
    <c:plotVisOnly val="1"/>
    <c:dispBlanksAs val="gap"/>
    <c:showDLblsOverMax val="0"/>
  </c:chart>
  <c:spPr>
    <a:blipFill rotWithShape="1">
      <a:blip xmlns:r="http://schemas.openxmlformats.org/officeDocument/2006/relationships" r:embed="rId3"/>
      <a:stretch>
        <a:fillRect/>
      </a:stretch>
    </a:blipFill>
    <a:ln w="9525" cap="flat" cmpd="sng" algn="ctr">
      <a:noFill/>
      <a:round/>
    </a:ln>
    <a:effectLst/>
  </c:spPr>
  <c:txPr>
    <a:bodyPr/>
    <a:lstStyle/>
    <a:p>
      <a:pPr>
        <a:defRPr lang="zh-CN">
          <a:latin typeface="汉仪旗黑-55简" panose="00020600040101010101" charset="-122"/>
          <a:ea typeface="汉仪旗黑-55简" panose="00020600040101010101" charset="-122"/>
          <a:cs typeface="汉仪旗黑-55简" panose="00020600040101010101" charset="-122"/>
          <a:sym typeface="汉仪旗黑-55简" panose="00020600040101010101" charset="-122"/>
        </a:defRPr>
      </a:pPr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0" vertOverflow="ellipsis" vert="horz" wrap="square" anchor="ctr" anchorCtr="1" forceAA="0"/>
          <a:lstStyle/>
          <a:p>
            <a:pPr>
              <a:defRPr lang="zh-CN" sz="1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汉仪旗黑-55简" panose="00020600040101010101" charset="-122"/>
                <a:ea typeface="汉仪旗黑-55简" panose="00020600040101010101" charset="-122"/>
                <a:cs typeface="汉仪旗黑-55简" panose="00020600040101010101" charset="-122"/>
                <a:sym typeface="汉仪旗黑-55简" panose="00020600040101010101" charset="-122"/>
              </a:defRPr>
            </a:pPr>
            <a:r>
              <a:t>并行</a:t>
            </a:r>
            <a:r>
              <a:rPr lang="en-US" altLang="zh-CN"/>
              <a:t> EVM </a:t>
            </a:r>
            <a:r>
              <a:rPr altLang="en-US"/>
              <a:t>市场空间</a:t>
            </a:r>
            <a:endParaRPr lang="en-US" altLang="zh-CN"/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doughnutChart>
        <c:varyColors val="1"/>
        <c:ser>
          <c:idx val="0"/>
          <c:order val="0"/>
          <c:spPr/>
          <c:explosion val="0"/>
          <c:dPt>
            <c:idx val="0"/>
            <c:bubble3D val="0"/>
            <c:spPr>
              <a:solidFill>
                <a:srgbClr val="8898B4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rgbClr val="E4A680"/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numFmt formatCode="General" sourceLinked="1"/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 forceAA="0"/>
              <a:lstStyle/>
              <a:p>
                <a:pPr>
                  <a:defRPr lang="zh-CN" sz="900" b="0" i="0" u="none" strike="noStrike" kern="1200" baseline="0">
                    <a:solidFill>
                      <a:schemeClr val="bg1"/>
                    </a:solidFill>
                    <a:latin typeface="汉仪旗黑-55简" panose="00020600040101010101" charset="-122"/>
                    <a:ea typeface="汉仪旗黑-55简" panose="00020600040101010101" charset="-122"/>
                    <a:cs typeface="汉仪旗黑-55简" panose="00020600040101010101" charset="-122"/>
                    <a:sym typeface="汉仪旗黑-55简" panose="00020600040101010101" charset="-122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[工作簿2]Sheet1!$B$1:$C$1</c:f>
              <c:strCache>
                <c:ptCount val="2"/>
                <c:pt idx="0">
                  <c:v>并行区块链市值（亿美元）</c:v>
                </c:pt>
                <c:pt idx="1">
                  <c:v>并行 EVM 市值（亿美元）</c:v>
                </c:pt>
              </c:strCache>
            </c:strRef>
          </c:cat>
          <c:val>
            <c:numRef>
              <c:f>[工作簿2]Sheet1!$B$2:$C$2</c:f>
              <c:numCache>
                <c:formatCode>General</c:formatCode>
                <c:ptCount val="2"/>
                <c:pt idx="0">
                  <c:v>525.39</c:v>
                </c:pt>
                <c:pt idx="1">
                  <c:v>23.39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  <c:holeSize val="62"/>
      </c:doughnutChart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 forceAA="0"/>
        <a:lstStyle/>
        <a:p>
          <a:pPr>
            <a:defRPr lang="zh-CN"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汉仪旗黑-55简" panose="00020600040101010101" charset="-122"/>
              <a:ea typeface="汉仪旗黑-55简" panose="00020600040101010101" charset="-122"/>
              <a:cs typeface="汉仪旗黑-55简" panose="00020600040101010101" charset="-122"/>
              <a:sym typeface="汉仪旗黑-55简" panose="00020600040101010101" charset="-122"/>
            </a:defRPr>
          </a:pPr>
        </a:p>
      </c:txPr>
    </c:legend>
    <c:plotVisOnly val="1"/>
    <c:dispBlanksAs val="gap"/>
    <c:showDLblsOverMax val="0"/>
  </c:chart>
  <c:spPr>
    <a:blipFill rotWithShape="1">
      <a:blip xmlns:r="http://schemas.openxmlformats.org/officeDocument/2006/relationships" r:embed="rId3"/>
      <a:stretch>
        <a:fillRect/>
      </a:stretch>
    </a:blipFill>
    <a:ln w="9525" cap="flat" cmpd="sng" algn="ctr">
      <a:noFill/>
      <a:round/>
    </a:ln>
    <a:effectLst/>
  </c:spPr>
  <c:txPr>
    <a:bodyPr/>
    <a:lstStyle/>
    <a:p>
      <a:pPr>
        <a:defRPr lang="zh-CN">
          <a:latin typeface="汉仪旗黑-55简" panose="00020600040101010101" charset="-122"/>
          <a:ea typeface="汉仪旗黑-55简" panose="00020600040101010101" charset="-122"/>
          <a:cs typeface="汉仪旗黑-55简" panose="00020600040101010101" charset="-122"/>
          <a:sym typeface="汉仪旗黑-55简" panose="00020600040101010101" charset="-122"/>
        </a:defRPr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type="sldImg" idx="2"/>
          </p:nvPr>
        </p:nvSpPr>
        <p:spPr>
          <a:xfrm>
            <a:off x="38129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6713dda703_0_0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g26713dda703_0_0:notes"/>
          <p:cNvSpPr txBox="1"/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5140b8dcea_0_1523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25140b8dcea_0_152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5140b8dcea_0_1523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25140b8dcea_0_152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5140b8dcea_0_1523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25140b8dcea_0_152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5140b8dcea_0_1523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25140b8dcea_0_152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5140b8dcea_0_1523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25140b8dcea_0_152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25140b8dcea_0_1568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25140b8dcea_0_1568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295cf03b45_0_639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2295cf03b45_0_63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2295cf03b45_0_59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2295cf03b45_0_5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2295cf03b45_0_152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2295cf03b45_0_15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2295cf03b45_0_199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2295cf03b45_0_19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6713dda703_0_0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g26713dda703_0_0:notes"/>
          <p:cNvSpPr txBox="1"/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2295cf03b45_0_295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2295cf03b45_0_29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2295cf03b45_0_343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Google Shape;558;g2295cf03b45_0_34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2295cf03b45_0_443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5" name="Google Shape;605;g2295cf03b45_0_44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2295cf03b45_0_443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5" name="Google Shape;605;g2295cf03b45_0_44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226fe6402f0_0_0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226fe6402f0_0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226fe6402f0_0_0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226fe6402f0_0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226fe6402f0_0_0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226fe6402f0_0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226fe6402f0_0_0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226fe6402f0_0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226fe6402f0_0_0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226fe6402f0_0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226fe6402f0_0_0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226fe6402f0_0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:notes"/>
          <p:cNvSpPr/>
          <p:nvPr>
            <p:ph type="sldImg" idx="2"/>
          </p:nvPr>
        </p:nvSpPr>
        <p:spPr>
          <a:xfrm>
            <a:off x="38129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p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226fe6402f0_0_0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226fe6402f0_0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226fe6402f0_0_0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226fe6402f0_0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226fe6402f0_0_0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226fe6402f0_0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226fe6402f0_0_0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226fe6402f0_0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226fe6402f0_0_0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226fe6402f0_0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226fe6402f0_0_0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226fe6402f0_0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226fe6402f0_0_0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226fe6402f0_0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226fe6402f0_0_0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226fe6402f0_0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226fe6402f0_0_0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226fe6402f0_0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226fe6402f0_0_0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226fe6402f0_0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295cf03b45_0_247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295cf03b45_0_24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226fe6402f0_0_0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226fe6402f0_0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226fe6402f0_0_0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226fe6402f0_0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226fe6402f0_0_0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226fe6402f0_0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g25122997aa4_0_101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Google Shape;699;g25122997aa4_0_10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g225557bd252_0_2117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6" name="Google Shape;746;g225557bd252_0_211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g25122997aa4_0_150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3" name="Google Shape;793;g25122997aa4_0_15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90204"/>
              <a:buNone/>
            </a:pPr>
            <a:r>
              <a:rPr lang="zh-CN" sz="1000">
                <a:solidFill>
                  <a:srgbClr val="FF0000"/>
                </a:solidFill>
              </a:rPr>
              <a:t>radiant tvl - 612.6M </a:t>
            </a:r>
            <a:endParaRPr sz="1000">
              <a:solidFill>
                <a:srgbClr val="FF0000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90204"/>
              <a:buNone/>
            </a:pPr>
            <a:r>
              <a:rPr lang="zh-CN" sz="1000">
                <a:solidFill>
                  <a:srgbClr val="FF0000"/>
                </a:solidFill>
              </a:rPr>
              <a:t>aave – 9 b </a:t>
            </a:r>
            <a:endParaRPr sz="1000">
              <a:solidFill>
                <a:srgbClr val="FF0000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90204"/>
              <a:buNone/>
            </a:pPr>
            <a:r>
              <a:rPr lang="zh-CN" sz="1000">
                <a:solidFill>
                  <a:srgbClr val="FF0000"/>
                </a:solidFill>
              </a:rPr>
              <a:t>compound - 2.54 b </a:t>
            </a:r>
            <a:endParaRPr sz="1000">
              <a:solidFill>
                <a:srgbClr val="FF0000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90204"/>
              <a:buNone/>
            </a:pPr>
            <a:r>
              <a:rPr lang="zh-CN" sz="1000">
                <a:solidFill>
                  <a:srgbClr val="FF0000"/>
                </a:solidFill>
              </a:rPr>
              <a:t>goledo = </a:t>
            </a:r>
            <a:r>
              <a:rPr lang="zh-CN" sz="1800">
                <a:solidFill>
                  <a:srgbClr val="FF0000"/>
                </a:solidFill>
                <a:highlight>
                  <a:srgbClr val="FCFCFB"/>
                </a:highlight>
                <a:latin typeface="Courier New" panose="02070409020205090404"/>
                <a:ea typeface="Courier New" panose="02070409020205090404"/>
                <a:cs typeface="Courier New" panose="02070409020205090404"/>
                <a:sym typeface="Courier New" panose="02070409020205090404"/>
              </a:rPr>
              <a:t>6,405,443</a:t>
            </a:r>
            <a:endParaRPr sz="1800">
              <a:solidFill>
                <a:srgbClr val="FF0000"/>
              </a:solidFill>
              <a:highlight>
                <a:srgbClr val="FCFCFB"/>
              </a:highlight>
              <a:latin typeface="Courier New" panose="02070409020205090404"/>
              <a:ea typeface="Courier New" panose="02070409020205090404"/>
              <a:cs typeface="Courier New" panose="02070409020205090404"/>
              <a:sym typeface="Courier New" panose="02070409020205090404"/>
            </a:endParaRPr>
          </a:p>
          <a:p>
            <a:pPr marL="0" lvl="0" indent="0" algn="ctr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90204"/>
              <a:buNone/>
            </a:pPr>
            <a:r>
              <a:rPr lang="zh-CN" sz="1800">
                <a:solidFill>
                  <a:srgbClr val="FF0000"/>
                </a:solidFill>
                <a:highlight>
                  <a:srgbClr val="FCFCFB"/>
                </a:highlight>
                <a:latin typeface="Courier New" panose="02070409020205090404"/>
                <a:ea typeface="Courier New" panose="02070409020205090404"/>
                <a:cs typeface="Courier New" panose="02070409020205090404"/>
                <a:sym typeface="Courier New" panose="02070409020205090404"/>
              </a:rPr>
              <a:t>lendhub 9,291</a:t>
            </a:r>
            <a:endParaRPr sz="1800">
              <a:solidFill>
                <a:srgbClr val="FF0000"/>
              </a:solidFill>
              <a:highlight>
                <a:srgbClr val="FCFCFB"/>
              </a:highlight>
              <a:latin typeface="Courier New" panose="02070409020205090404"/>
              <a:ea typeface="Courier New" panose="02070409020205090404"/>
              <a:cs typeface="Courier New" panose="02070409020205090404"/>
              <a:sym typeface="Courier New" panose="02070409020205090404"/>
            </a:endParaRPr>
          </a:p>
          <a:p>
            <a:pPr marL="0" lvl="0" indent="0" algn="ctr" rtl="0">
              <a:lnSpc>
                <a:spcPct val="115000"/>
              </a:lnSpc>
              <a:spcBef>
                <a:spcPts val="300"/>
              </a:spcBef>
              <a:spcAft>
                <a:spcPts val="300"/>
              </a:spcAft>
              <a:buClr>
                <a:schemeClr val="dk1"/>
              </a:buClr>
              <a:buSzPts val="1100"/>
              <a:buFont typeface="Arial" panose="020B0604020202090204"/>
              <a:buNone/>
            </a:pPr>
            <a:r>
              <a:rPr lang="zh-CN" sz="1000">
                <a:solidFill>
                  <a:srgbClr val="FF0000"/>
                </a:solidFill>
              </a:rPr>
              <a:t>defillma  6/14 </a:t>
            </a:r>
            <a:endParaRPr lang="zh-CN" sz="1000">
              <a:solidFill>
                <a:srgbClr val="FF0000"/>
              </a:solidFill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838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g25140b8dcea_0_2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0" name="Google Shape;840;g25140b8dcea_0_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885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g25140b8dcea_0_62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7" name="Google Shape;887;g25140b8dcea_0_6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g25140b8dcea_0_112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4" name="Google Shape;934;g25140b8dcea_0_11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980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g22b0c65533d_0_5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2" name="Google Shape;982;g22b0c65533d_0_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56e7aaf686_0_5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256e7aaf686_0_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027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Google Shape;1028;g2295cf03b45_0_7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9" name="Google Shape;1029;g2295cf03b45_0_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076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7" name="Google Shape;1077;g25140b8dcea_0_504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8" name="Google Shape;1078;g25140b8dcea_0_504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123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Google Shape;1124;g253fa06e7b2_0_5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5" name="Google Shape;1125;g253fa06e7b2_0_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g253fa06e7b2_0_211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2" name="Google Shape;1172;g253fa06e7b2_0_21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218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" name="Google Shape;1219;g253fa06e7b2_0_97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0" name="Google Shape;1220;g253fa06e7b2_0_9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265" name="Shape 1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6" name="Google Shape;1266;g2295cf03b45_0_490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7" name="Google Shape;1267;g2295cf03b45_0_49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g2295cf03b45_0_589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4" name="Google Shape;1314;g2295cf03b45_0_58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359" name="Shape 1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0" name="Google Shape;1360;g25140b8dcea_0_403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1" name="Google Shape;1361;g25140b8dcea_0_40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406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7" name="Google Shape;1407;g25140b8dcea_0_309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8" name="Google Shape;1408;g25140b8dcea_0_30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453" name="Shape 1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" name="Google Shape;1454;g25140b8dcea_0_261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5" name="Google Shape;1455;g25140b8dcea_0_26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56e7aaf686_0_5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256e7aaf686_0_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500" name="Shape 1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1" name="Google Shape;1501;g25140b8dcea_0_213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2" name="Google Shape;1502;g25140b8dcea_0_21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547" name="Shape 1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8" name="Google Shape;1548;g225c348f835_0_61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9" name="Google Shape;1549;g225c348f835_0_6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594" name="Shape 1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5" name="Google Shape;1595;g25140b8dcea_0_165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6" name="Google Shape;1596;g25140b8dcea_0_16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641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" name="Google Shape;1642;g225557bd252_0_10:notes"/>
          <p:cNvSpPr/>
          <p:nvPr>
            <p:ph type="sldImg" idx="2"/>
          </p:nvPr>
        </p:nvSpPr>
        <p:spPr>
          <a:xfrm>
            <a:off x="38129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3" name="Google Shape;1643;g225557bd252_0_1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672" name="Shape 1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3" name="Google Shape;1673;g24d91d880ab_0_27:notes"/>
          <p:cNvSpPr/>
          <p:nvPr>
            <p:ph type="sldImg" idx="2"/>
          </p:nvPr>
        </p:nvSpPr>
        <p:spPr>
          <a:xfrm>
            <a:off x="38129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4" name="Google Shape;1674;g24d91d880ab_0_2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56e7aaf686_0_5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256e7aaf686_0_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56e7aaf686_0_5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256e7aaf686_0_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295cf03b45_0_391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2295cf03b45_0_39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2725" tIns="92725" rIns="92725" bIns="927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type="subTitle" idx="1"/>
          </p:nvPr>
        </p:nvSpPr>
        <p:spPr>
          <a:xfrm>
            <a:off x="311700" y="2834125"/>
            <a:ext cx="8520600" cy="792300"/>
          </a:xfrm>
          <a:prstGeom prst="rect">
            <a:avLst/>
          </a:prstGeom>
        </p:spPr>
        <p:txBody>
          <a:bodyPr spcFirstLastPara="1" wrap="square" lIns="92725" tIns="92725" rIns="92725" bIns="927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2725" tIns="92725" rIns="92725" bIns="927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type="title" hasCustomPrompt="1"/>
          </p:nvPr>
        </p:nvSpPr>
        <p:spPr>
          <a:xfrm>
            <a:off x="311700" y="1106125"/>
            <a:ext cx="8520600" cy="1963800"/>
          </a:xfrm>
          <a:prstGeom prst="rect">
            <a:avLst/>
          </a:prstGeom>
        </p:spPr>
        <p:txBody>
          <a:bodyPr spcFirstLastPara="1" wrap="square" lIns="92725" tIns="92725" rIns="92725" bIns="927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200"/>
              <a:buNone/>
              <a:defRPr sz="12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200"/>
              <a:buNone/>
              <a:defRPr sz="122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200"/>
              <a:buNone/>
              <a:defRPr sz="122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200"/>
              <a:buNone/>
              <a:defRPr sz="122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200"/>
              <a:buNone/>
              <a:defRPr sz="122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200"/>
              <a:buNone/>
              <a:defRPr sz="122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200"/>
              <a:buNone/>
              <a:defRPr sz="122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200"/>
              <a:buNone/>
              <a:defRPr sz="122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200"/>
              <a:buNone/>
              <a:defRPr sz="122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type="body" idx="1"/>
          </p:nvPr>
        </p:nvSpPr>
        <p:spPr>
          <a:xfrm>
            <a:off x="311700" y="3152225"/>
            <a:ext cx="8520600" cy="1300500"/>
          </a:xfrm>
          <a:prstGeom prst="rect">
            <a:avLst/>
          </a:prstGeom>
        </p:spPr>
        <p:txBody>
          <a:bodyPr spcFirstLastPara="1" wrap="square" lIns="92725" tIns="92725" rIns="92725" bIns="92725" anchor="t" anchorCtr="0">
            <a:normAutofit/>
          </a:bodyPr>
          <a:lstStyle>
            <a:lvl1pPr marL="457200" lvl="0" indent="-336550" algn="ctr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2725" tIns="92725" rIns="92725" bIns="927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2725" tIns="92725" rIns="92725" bIns="927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Section header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2725" tIns="92725" rIns="92725" bIns="927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/>
        </p:txBody>
      </p:sp>
      <p:sp>
        <p:nvSpPr>
          <p:cNvPr id="15" name="Google Shape;15;p3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2725" tIns="92725" rIns="92725" bIns="927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matchingName="Title and body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400"/>
          </a:xfrm>
          <a:prstGeom prst="rect">
            <a:avLst/>
          </a:prstGeom>
        </p:spPr>
        <p:txBody>
          <a:bodyPr spcFirstLastPara="1" wrap="square" lIns="92725" tIns="92725" rIns="92725" bIns="927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type="body" idx="1"/>
          </p:nvPr>
        </p:nvSpPr>
        <p:spPr>
          <a:xfrm>
            <a:off x="311700" y="1152475"/>
            <a:ext cx="8520600" cy="3416100"/>
          </a:xfrm>
          <a:prstGeom prst="rect">
            <a:avLst/>
          </a:prstGeom>
        </p:spPr>
        <p:txBody>
          <a:bodyPr spcFirstLastPara="1" wrap="square" lIns="92725" tIns="92725" rIns="92725" bIns="92725" anchor="t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2725" tIns="92725" rIns="92725" bIns="927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matchingName="Title and two columns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400"/>
          </a:xfrm>
          <a:prstGeom prst="rect">
            <a:avLst/>
          </a:prstGeom>
        </p:spPr>
        <p:txBody>
          <a:bodyPr spcFirstLastPara="1" wrap="square" lIns="92725" tIns="92725" rIns="92725" bIns="927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type="body" idx="1"/>
          </p:nvPr>
        </p:nvSpPr>
        <p:spPr>
          <a:xfrm>
            <a:off x="311700" y="1152475"/>
            <a:ext cx="3999900" cy="3416100"/>
          </a:xfrm>
          <a:prstGeom prst="rect">
            <a:avLst/>
          </a:prstGeom>
        </p:spPr>
        <p:txBody>
          <a:bodyPr spcFirstLastPara="1" wrap="square" lIns="92725" tIns="92725" rIns="92725" bIns="927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type="body" idx="2"/>
          </p:nvPr>
        </p:nvSpPr>
        <p:spPr>
          <a:xfrm>
            <a:off x="4832400" y="1152475"/>
            <a:ext cx="3999900" cy="3416100"/>
          </a:xfrm>
          <a:prstGeom prst="rect">
            <a:avLst/>
          </a:prstGeom>
        </p:spPr>
        <p:txBody>
          <a:bodyPr spcFirstLastPara="1" wrap="square" lIns="92725" tIns="92725" rIns="92725" bIns="927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2725" tIns="92725" rIns="92725" bIns="927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400"/>
          </a:xfrm>
          <a:prstGeom prst="rect">
            <a:avLst/>
          </a:prstGeom>
        </p:spPr>
        <p:txBody>
          <a:bodyPr spcFirstLastPara="1" wrap="square" lIns="92725" tIns="92725" rIns="92725" bIns="927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2725" tIns="92725" rIns="92725" bIns="927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2725" tIns="92725" rIns="92725" bIns="927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type="body" idx="1"/>
          </p:nvPr>
        </p:nvSpPr>
        <p:spPr>
          <a:xfrm>
            <a:off x="311700" y="1389600"/>
            <a:ext cx="2808000" cy="3179100"/>
          </a:xfrm>
          <a:prstGeom prst="rect">
            <a:avLst/>
          </a:prstGeom>
        </p:spPr>
        <p:txBody>
          <a:bodyPr spcFirstLastPara="1" wrap="square" lIns="92725" tIns="92725" rIns="92725" bIns="927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2725" tIns="92725" rIns="92725" bIns="927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2725" tIns="92725" rIns="92725" bIns="927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1pPr>
            <a:lvl2pPr lvl="1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2pPr>
            <a:lvl3pPr lvl="2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3pPr>
            <a:lvl4pPr lvl="3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4pPr>
            <a:lvl5pPr lvl="4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5pPr>
            <a:lvl6pPr lvl="5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6pPr>
            <a:lvl7pPr lvl="6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7pPr>
            <a:lvl8pPr lvl="7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8pPr>
            <a:lvl9pPr lvl="8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9pPr>
          </a:lstStyle>
          <a:p/>
        </p:txBody>
      </p:sp>
      <p:sp>
        <p:nvSpPr>
          <p:cNvPr id="34" name="Google Shape;34;p8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2725" tIns="92725" rIns="92725" bIns="927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2725" tIns="92725" rIns="92725" bIns="92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2725" tIns="92725" rIns="92725" bIns="927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2725" tIns="92725" rIns="92725" bIns="927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type="body" idx="2"/>
          </p:nvPr>
        </p:nvSpPr>
        <p:spPr>
          <a:xfrm>
            <a:off x="4939500" y="724075"/>
            <a:ext cx="3837000" cy="3695400"/>
          </a:xfrm>
          <a:prstGeom prst="rect">
            <a:avLst/>
          </a:prstGeom>
        </p:spPr>
        <p:txBody>
          <a:bodyPr spcFirstLastPara="1" wrap="square" lIns="92725" tIns="92725" rIns="92725" bIns="92725" anchor="ctr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2725" tIns="92725" rIns="92725" bIns="927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2725" tIns="92725" rIns="92725" bIns="927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2725" tIns="92725" rIns="92725" bIns="927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type="body" idx="1"/>
          </p:nvPr>
        </p:nvSpPr>
        <p:spPr>
          <a:xfrm>
            <a:off x="311700" y="1152475"/>
            <a:ext cx="8520600" cy="34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normAutofit/>
          </a:bodyPr>
          <a:lstStyle>
            <a:lvl1pPr marL="457200" lvl="0" indent="-3365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Char char="●"/>
              <a:defRPr sz="17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1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7.xml"/><Relationship Id="rId4" Type="http://schemas.openxmlformats.org/officeDocument/2006/relationships/tags" Target="../tags/tag6.xml"/><Relationship Id="rId3" Type="http://schemas.openxmlformats.org/officeDocument/2006/relationships/tags" Target="../tags/tag5.xml"/><Relationship Id="rId2" Type="http://schemas.openxmlformats.org/officeDocument/2006/relationships/tags" Target="../tags/tag4.xml"/><Relationship Id="rId1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tags" Target="../tags/tag16.xml"/><Relationship Id="rId8" Type="http://schemas.openxmlformats.org/officeDocument/2006/relationships/tags" Target="../tags/tag15.xml"/><Relationship Id="rId7" Type="http://schemas.openxmlformats.org/officeDocument/2006/relationships/tags" Target="../tags/tag14.xml"/><Relationship Id="rId6" Type="http://schemas.openxmlformats.org/officeDocument/2006/relationships/tags" Target="../tags/tag13.xml"/><Relationship Id="rId5" Type="http://schemas.openxmlformats.org/officeDocument/2006/relationships/tags" Target="../tags/tag12.xml"/><Relationship Id="rId4" Type="http://schemas.openxmlformats.org/officeDocument/2006/relationships/tags" Target="../tags/tag11.xml"/><Relationship Id="rId3" Type="http://schemas.openxmlformats.org/officeDocument/2006/relationships/tags" Target="../tags/tag10.xml"/><Relationship Id="rId2" Type="http://schemas.openxmlformats.org/officeDocument/2006/relationships/tags" Target="../tags/tag9.xml"/><Relationship Id="rId18" Type="http://schemas.openxmlformats.org/officeDocument/2006/relationships/notesSlide" Target="../notesSlides/notesSlide13.xml"/><Relationship Id="rId17" Type="http://schemas.openxmlformats.org/officeDocument/2006/relationships/slideLayout" Target="../slideLayouts/slideLayout1.xml"/><Relationship Id="rId16" Type="http://schemas.openxmlformats.org/officeDocument/2006/relationships/tags" Target="../tags/tag23.xml"/><Relationship Id="rId15" Type="http://schemas.openxmlformats.org/officeDocument/2006/relationships/tags" Target="../tags/tag22.xml"/><Relationship Id="rId14" Type="http://schemas.openxmlformats.org/officeDocument/2006/relationships/tags" Target="../tags/tag21.xml"/><Relationship Id="rId13" Type="http://schemas.openxmlformats.org/officeDocument/2006/relationships/tags" Target="../tags/tag20.xml"/><Relationship Id="rId12" Type="http://schemas.openxmlformats.org/officeDocument/2006/relationships/tags" Target="../tags/tag19.xml"/><Relationship Id="rId11" Type="http://schemas.openxmlformats.org/officeDocument/2006/relationships/tags" Target="../tags/tag18.xml"/><Relationship Id="rId10" Type="http://schemas.openxmlformats.org/officeDocument/2006/relationships/tags" Target="../tags/tag17.xml"/><Relationship Id="rId1" Type="http://schemas.openxmlformats.org/officeDocument/2006/relationships/tags" Target="../tags/tag8.xml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25.xml"/><Relationship Id="rId3" Type="http://schemas.openxmlformats.org/officeDocument/2006/relationships/tags" Target="../tags/tag24.xml"/><Relationship Id="rId2" Type="http://schemas.openxmlformats.org/officeDocument/2006/relationships/chart" Target="../charts/chart2.xml"/><Relationship Id="rId1" Type="http://schemas.openxmlformats.org/officeDocument/2006/relationships/chart" Target="../charts/chart1.xml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1.png"/><Relationship Id="rId2" Type="http://schemas.openxmlformats.org/officeDocument/2006/relationships/hyperlink" Target="https://docs.radiant.capital/radiant/project-info/rdnt-tokenomics" TargetMode="External"/><Relationship Id="rId1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tags" Target="../tags/tag30.xml"/><Relationship Id="rId8" Type="http://schemas.openxmlformats.org/officeDocument/2006/relationships/image" Target="../media/image17.png"/><Relationship Id="rId7" Type="http://schemas.openxmlformats.org/officeDocument/2006/relationships/tags" Target="../tags/tag29.xml"/><Relationship Id="rId6" Type="http://schemas.openxmlformats.org/officeDocument/2006/relationships/image" Target="../media/image16.png"/><Relationship Id="rId5" Type="http://schemas.openxmlformats.org/officeDocument/2006/relationships/tags" Target="../tags/tag28.xml"/><Relationship Id="rId4" Type="http://schemas.openxmlformats.org/officeDocument/2006/relationships/image" Target="../media/image15.png"/><Relationship Id="rId36" Type="http://schemas.openxmlformats.org/officeDocument/2006/relationships/notesSlide" Target="../notesSlides/notesSlide23.xml"/><Relationship Id="rId35" Type="http://schemas.openxmlformats.org/officeDocument/2006/relationships/slideLayout" Target="../slideLayouts/slideLayout1.xml"/><Relationship Id="rId34" Type="http://schemas.openxmlformats.org/officeDocument/2006/relationships/image" Target="../media/image30.png"/><Relationship Id="rId33" Type="http://schemas.openxmlformats.org/officeDocument/2006/relationships/tags" Target="../tags/tag42.xml"/><Relationship Id="rId32" Type="http://schemas.openxmlformats.org/officeDocument/2006/relationships/image" Target="../media/image29.png"/><Relationship Id="rId31" Type="http://schemas.openxmlformats.org/officeDocument/2006/relationships/tags" Target="../tags/tag41.xml"/><Relationship Id="rId30" Type="http://schemas.openxmlformats.org/officeDocument/2006/relationships/image" Target="../media/image28.png"/><Relationship Id="rId3" Type="http://schemas.openxmlformats.org/officeDocument/2006/relationships/tags" Target="../tags/tag27.xml"/><Relationship Id="rId29" Type="http://schemas.openxmlformats.org/officeDocument/2006/relationships/tags" Target="../tags/tag40.xml"/><Relationship Id="rId28" Type="http://schemas.openxmlformats.org/officeDocument/2006/relationships/image" Target="../media/image27.png"/><Relationship Id="rId27" Type="http://schemas.openxmlformats.org/officeDocument/2006/relationships/tags" Target="../tags/tag39.xml"/><Relationship Id="rId26" Type="http://schemas.openxmlformats.org/officeDocument/2006/relationships/image" Target="../media/image26.png"/><Relationship Id="rId25" Type="http://schemas.openxmlformats.org/officeDocument/2006/relationships/tags" Target="../tags/tag38.xml"/><Relationship Id="rId24" Type="http://schemas.openxmlformats.org/officeDocument/2006/relationships/image" Target="../media/image25.png"/><Relationship Id="rId23" Type="http://schemas.openxmlformats.org/officeDocument/2006/relationships/tags" Target="../tags/tag37.xml"/><Relationship Id="rId22" Type="http://schemas.openxmlformats.org/officeDocument/2006/relationships/image" Target="../media/image24.png"/><Relationship Id="rId21" Type="http://schemas.openxmlformats.org/officeDocument/2006/relationships/tags" Target="../tags/tag36.xml"/><Relationship Id="rId20" Type="http://schemas.openxmlformats.org/officeDocument/2006/relationships/image" Target="../media/image23.png"/><Relationship Id="rId2" Type="http://schemas.openxmlformats.org/officeDocument/2006/relationships/image" Target="../media/image14.png"/><Relationship Id="rId19" Type="http://schemas.openxmlformats.org/officeDocument/2006/relationships/tags" Target="../tags/tag35.xml"/><Relationship Id="rId18" Type="http://schemas.openxmlformats.org/officeDocument/2006/relationships/image" Target="../media/image22.png"/><Relationship Id="rId17" Type="http://schemas.openxmlformats.org/officeDocument/2006/relationships/tags" Target="../tags/tag34.xml"/><Relationship Id="rId16" Type="http://schemas.openxmlformats.org/officeDocument/2006/relationships/image" Target="../media/image21.png"/><Relationship Id="rId15" Type="http://schemas.openxmlformats.org/officeDocument/2006/relationships/tags" Target="../tags/tag33.xml"/><Relationship Id="rId14" Type="http://schemas.openxmlformats.org/officeDocument/2006/relationships/image" Target="../media/image20.png"/><Relationship Id="rId13" Type="http://schemas.openxmlformats.org/officeDocument/2006/relationships/tags" Target="../tags/tag32.xml"/><Relationship Id="rId12" Type="http://schemas.openxmlformats.org/officeDocument/2006/relationships/image" Target="../media/image19.png"/><Relationship Id="rId11" Type="http://schemas.openxmlformats.org/officeDocument/2006/relationships/tags" Target="../tags/tag31.xml"/><Relationship Id="rId10" Type="http://schemas.openxmlformats.org/officeDocument/2006/relationships/image" Target="../media/image18.png"/><Relationship Id="rId1" Type="http://schemas.openxmlformats.org/officeDocument/2006/relationships/tags" Target="../tags/tag2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9" Type="http://schemas.openxmlformats.org/officeDocument/2006/relationships/tags" Target="../tags/tag51.xml"/><Relationship Id="rId8" Type="http://schemas.openxmlformats.org/officeDocument/2006/relationships/tags" Target="../tags/tag50.xml"/><Relationship Id="rId7" Type="http://schemas.openxmlformats.org/officeDocument/2006/relationships/tags" Target="../tags/tag49.xml"/><Relationship Id="rId6" Type="http://schemas.openxmlformats.org/officeDocument/2006/relationships/tags" Target="../tags/tag48.xml"/><Relationship Id="rId5" Type="http://schemas.openxmlformats.org/officeDocument/2006/relationships/tags" Target="../tags/tag47.xml"/><Relationship Id="rId4" Type="http://schemas.openxmlformats.org/officeDocument/2006/relationships/tags" Target="../tags/tag46.xml"/><Relationship Id="rId3" Type="http://schemas.openxmlformats.org/officeDocument/2006/relationships/tags" Target="../tags/tag45.xml"/><Relationship Id="rId2" Type="http://schemas.openxmlformats.org/officeDocument/2006/relationships/tags" Target="../tags/tag44.xml"/><Relationship Id="rId13" Type="http://schemas.openxmlformats.org/officeDocument/2006/relationships/notesSlide" Target="../notesSlides/notesSlide25.xml"/><Relationship Id="rId12" Type="http://schemas.openxmlformats.org/officeDocument/2006/relationships/slideLayout" Target="../slideLayouts/slideLayout1.xml"/><Relationship Id="rId11" Type="http://schemas.openxmlformats.org/officeDocument/2006/relationships/tags" Target="../tags/tag53.xml"/><Relationship Id="rId10" Type="http://schemas.openxmlformats.org/officeDocument/2006/relationships/tags" Target="../tags/tag52.xml"/><Relationship Id="rId1" Type="http://schemas.openxmlformats.org/officeDocument/2006/relationships/tags" Target="../tags/tag43.xml"/></Relationships>
</file>

<file path=ppt/slides/_rels/slide2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61.xml"/><Relationship Id="rId7" Type="http://schemas.openxmlformats.org/officeDocument/2006/relationships/tags" Target="../tags/tag60.xml"/><Relationship Id="rId6" Type="http://schemas.openxmlformats.org/officeDocument/2006/relationships/tags" Target="../tags/tag59.xml"/><Relationship Id="rId5" Type="http://schemas.openxmlformats.org/officeDocument/2006/relationships/tags" Target="../tags/tag58.xml"/><Relationship Id="rId4" Type="http://schemas.openxmlformats.org/officeDocument/2006/relationships/tags" Target="../tags/tag57.xml"/><Relationship Id="rId3" Type="http://schemas.openxmlformats.org/officeDocument/2006/relationships/tags" Target="../tags/tag56.xml"/><Relationship Id="rId2" Type="http://schemas.openxmlformats.org/officeDocument/2006/relationships/tags" Target="../tags/tag55.xml"/><Relationship Id="rId10" Type="http://schemas.openxmlformats.org/officeDocument/2006/relationships/notesSlide" Target="../notesSlides/notesSlide26.xml"/><Relationship Id="rId1" Type="http://schemas.openxmlformats.org/officeDocument/2006/relationships/tags" Target="../tags/tag54.xml"/></Relationships>
</file>

<file path=ppt/slides/_rels/slide2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69.xml"/><Relationship Id="rId7" Type="http://schemas.openxmlformats.org/officeDocument/2006/relationships/tags" Target="../tags/tag68.xml"/><Relationship Id="rId6" Type="http://schemas.openxmlformats.org/officeDocument/2006/relationships/tags" Target="../tags/tag67.xml"/><Relationship Id="rId5" Type="http://schemas.openxmlformats.org/officeDocument/2006/relationships/tags" Target="../tags/tag66.xml"/><Relationship Id="rId4" Type="http://schemas.openxmlformats.org/officeDocument/2006/relationships/tags" Target="../tags/tag65.xml"/><Relationship Id="rId3" Type="http://schemas.openxmlformats.org/officeDocument/2006/relationships/tags" Target="../tags/tag64.xml"/><Relationship Id="rId2" Type="http://schemas.openxmlformats.org/officeDocument/2006/relationships/tags" Target="../tags/tag63.xml"/><Relationship Id="rId10" Type="http://schemas.openxmlformats.org/officeDocument/2006/relationships/notesSlide" Target="../notesSlides/notesSlide27.xml"/><Relationship Id="rId1" Type="http://schemas.openxmlformats.org/officeDocument/2006/relationships/tags" Target="../tags/tag62.xml"/></Relationships>
</file>

<file path=ppt/slides/_rels/slide28.xml.rels><?xml version="1.0" encoding="UTF-8" standalone="yes"?>
<Relationships xmlns="http://schemas.openxmlformats.org/package/2006/relationships"><Relationship Id="rId9" Type="http://schemas.openxmlformats.org/officeDocument/2006/relationships/tags" Target="../tags/tag78.xml"/><Relationship Id="rId8" Type="http://schemas.openxmlformats.org/officeDocument/2006/relationships/tags" Target="../tags/tag77.xml"/><Relationship Id="rId7" Type="http://schemas.openxmlformats.org/officeDocument/2006/relationships/tags" Target="../tags/tag76.xml"/><Relationship Id="rId6" Type="http://schemas.openxmlformats.org/officeDocument/2006/relationships/tags" Target="../tags/tag75.xml"/><Relationship Id="rId5" Type="http://schemas.openxmlformats.org/officeDocument/2006/relationships/tags" Target="../tags/tag74.xml"/><Relationship Id="rId4" Type="http://schemas.openxmlformats.org/officeDocument/2006/relationships/tags" Target="../tags/tag73.xml"/><Relationship Id="rId3" Type="http://schemas.openxmlformats.org/officeDocument/2006/relationships/tags" Target="../tags/tag72.xml"/><Relationship Id="rId2" Type="http://schemas.openxmlformats.org/officeDocument/2006/relationships/tags" Target="../tags/tag71.xml"/><Relationship Id="rId16" Type="http://schemas.openxmlformats.org/officeDocument/2006/relationships/notesSlide" Target="../notesSlides/notesSlide28.xml"/><Relationship Id="rId15" Type="http://schemas.openxmlformats.org/officeDocument/2006/relationships/slideLayout" Target="../slideLayouts/slideLayout1.xml"/><Relationship Id="rId14" Type="http://schemas.openxmlformats.org/officeDocument/2006/relationships/tags" Target="../tags/tag83.xml"/><Relationship Id="rId13" Type="http://schemas.openxmlformats.org/officeDocument/2006/relationships/tags" Target="../tags/tag82.xml"/><Relationship Id="rId12" Type="http://schemas.openxmlformats.org/officeDocument/2006/relationships/tags" Target="../tags/tag81.xml"/><Relationship Id="rId11" Type="http://schemas.openxmlformats.org/officeDocument/2006/relationships/tags" Target="../tags/tag80.xml"/><Relationship Id="rId10" Type="http://schemas.openxmlformats.org/officeDocument/2006/relationships/tags" Target="../tags/tag79.xml"/><Relationship Id="rId1" Type="http://schemas.openxmlformats.org/officeDocument/2006/relationships/tags" Target="../tags/tag70.xml"/></Relationships>
</file>

<file path=ppt/slides/_rels/slide29.xml.rels><?xml version="1.0" encoding="UTF-8" standalone="yes"?>
<Relationships xmlns="http://schemas.openxmlformats.org/package/2006/relationships"><Relationship Id="rId9" Type="http://schemas.openxmlformats.org/officeDocument/2006/relationships/tags" Target="../tags/tag92.xml"/><Relationship Id="rId8" Type="http://schemas.openxmlformats.org/officeDocument/2006/relationships/tags" Target="../tags/tag91.xml"/><Relationship Id="rId7" Type="http://schemas.openxmlformats.org/officeDocument/2006/relationships/tags" Target="../tags/tag90.xml"/><Relationship Id="rId6" Type="http://schemas.openxmlformats.org/officeDocument/2006/relationships/tags" Target="../tags/tag89.xml"/><Relationship Id="rId5" Type="http://schemas.openxmlformats.org/officeDocument/2006/relationships/tags" Target="../tags/tag88.xml"/><Relationship Id="rId40" Type="http://schemas.openxmlformats.org/officeDocument/2006/relationships/notesSlide" Target="../notesSlides/notesSlide29.xml"/><Relationship Id="rId4" Type="http://schemas.openxmlformats.org/officeDocument/2006/relationships/tags" Target="../tags/tag87.xml"/><Relationship Id="rId39" Type="http://schemas.openxmlformats.org/officeDocument/2006/relationships/slideLayout" Target="../slideLayouts/slideLayout1.xml"/><Relationship Id="rId38" Type="http://schemas.openxmlformats.org/officeDocument/2006/relationships/tags" Target="../tags/tag121.xml"/><Relationship Id="rId37" Type="http://schemas.openxmlformats.org/officeDocument/2006/relationships/tags" Target="../tags/tag120.xml"/><Relationship Id="rId36" Type="http://schemas.openxmlformats.org/officeDocument/2006/relationships/tags" Target="../tags/tag119.xml"/><Relationship Id="rId35" Type="http://schemas.openxmlformats.org/officeDocument/2006/relationships/tags" Target="../tags/tag118.xml"/><Relationship Id="rId34" Type="http://schemas.openxmlformats.org/officeDocument/2006/relationships/tags" Target="../tags/tag117.xml"/><Relationship Id="rId33" Type="http://schemas.openxmlformats.org/officeDocument/2006/relationships/tags" Target="../tags/tag116.xml"/><Relationship Id="rId32" Type="http://schemas.openxmlformats.org/officeDocument/2006/relationships/tags" Target="../tags/tag115.xml"/><Relationship Id="rId31" Type="http://schemas.openxmlformats.org/officeDocument/2006/relationships/tags" Target="../tags/tag114.xml"/><Relationship Id="rId30" Type="http://schemas.openxmlformats.org/officeDocument/2006/relationships/tags" Target="../tags/tag113.xml"/><Relationship Id="rId3" Type="http://schemas.openxmlformats.org/officeDocument/2006/relationships/tags" Target="../tags/tag86.xml"/><Relationship Id="rId29" Type="http://schemas.openxmlformats.org/officeDocument/2006/relationships/tags" Target="../tags/tag112.xml"/><Relationship Id="rId28" Type="http://schemas.openxmlformats.org/officeDocument/2006/relationships/tags" Target="../tags/tag111.xml"/><Relationship Id="rId27" Type="http://schemas.openxmlformats.org/officeDocument/2006/relationships/tags" Target="../tags/tag110.xml"/><Relationship Id="rId26" Type="http://schemas.openxmlformats.org/officeDocument/2006/relationships/tags" Target="../tags/tag109.xml"/><Relationship Id="rId25" Type="http://schemas.openxmlformats.org/officeDocument/2006/relationships/tags" Target="../tags/tag108.xml"/><Relationship Id="rId24" Type="http://schemas.openxmlformats.org/officeDocument/2006/relationships/tags" Target="../tags/tag107.xml"/><Relationship Id="rId23" Type="http://schemas.openxmlformats.org/officeDocument/2006/relationships/tags" Target="../tags/tag106.xml"/><Relationship Id="rId22" Type="http://schemas.openxmlformats.org/officeDocument/2006/relationships/tags" Target="../tags/tag105.xml"/><Relationship Id="rId21" Type="http://schemas.openxmlformats.org/officeDocument/2006/relationships/tags" Target="../tags/tag104.xml"/><Relationship Id="rId20" Type="http://schemas.openxmlformats.org/officeDocument/2006/relationships/tags" Target="../tags/tag103.xml"/><Relationship Id="rId2" Type="http://schemas.openxmlformats.org/officeDocument/2006/relationships/tags" Target="../tags/tag85.xml"/><Relationship Id="rId19" Type="http://schemas.openxmlformats.org/officeDocument/2006/relationships/tags" Target="../tags/tag102.xml"/><Relationship Id="rId18" Type="http://schemas.openxmlformats.org/officeDocument/2006/relationships/tags" Target="../tags/tag101.xml"/><Relationship Id="rId17" Type="http://schemas.openxmlformats.org/officeDocument/2006/relationships/tags" Target="../tags/tag100.xml"/><Relationship Id="rId16" Type="http://schemas.openxmlformats.org/officeDocument/2006/relationships/tags" Target="../tags/tag99.xml"/><Relationship Id="rId15" Type="http://schemas.openxmlformats.org/officeDocument/2006/relationships/tags" Target="../tags/tag98.xml"/><Relationship Id="rId14" Type="http://schemas.openxmlformats.org/officeDocument/2006/relationships/tags" Target="../tags/tag97.xml"/><Relationship Id="rId13" Type="http://schemas.openxmlformats.org/officeDocument/2006/relationships/tags" Target="../tags/tag96.xml"/><Relationship Id="rId12" Type="http://schemas.openxmlformats.org/officeDocument/2006/relationships/tags" Target="../tags/tag95.xml"/><Relationship Id="rId11" Type="http://schemas.openxmlformats.org/officeDocument/2006/relationships/tags" Target="../tags/tag94.xml"/><Relationship Id="rId10" Type="http://schemas.openxmlformats.org/officeDocument/2006/relationships/tags" Target="../tags/tag93.xml"/><Relationship Id="rId1" Type="http://schemas.openxmlformats.org/officeDocument/2006/relationships/tags" Target="../tags/tag8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2.png"/><Relationship Id="rId1" Type="http://schemas.openxmlformats.org/officeDocument/2006/relationships/tags" Target="../tags/tag122.xml"/></Relationships>
</file>

<file path=ppt/slides/_rels/slide3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1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34.png"/><Relationship Id="rId3" Type="http://schemas.openxmlformats.org/officeDocument/2006/relationships/tags" Target="../tags/tag124.xml"/><Relationship Id="rId2" Type="http://schemas.openxmlformats.org/officeDocument/2006/relationships/image" Target="../media/image33.png"/><Relationship Id="rId1" Type="http://schemas.openxmlformats.org/officeDocument/2006/relationships/tags" Target="../tags/tag123.xml"/></Relationships>
</file>

<file path=ppt/slides/_rels/slide3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2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36.png"/><Relationship Id="rId3" Type="http://schemas.openxmlformats.org/officeDocument/2006/relationships/tags" Target="../tags/tag126.xml"/><Relationship Id="rId2" Type="http://schemas.openxmlformats.org/officeDocument/2006/relationships/image" Target="../media/image35.png"/><Relationship Id="rId1" Type="http://schemas.openxmlformats.org/officeDocument/2006/relationships/tags" Target="../tags/tag125.xml"/></Relationships>
</file>

<file path=ppt/slides/_rels/slide3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3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38.png"/><Relationship Id="rId3" Type="http://schemas.openxmlformats.org/officeDocument/2006/relationships/tags" Target="../tags/tag128.xml"/><Relationship Id="rId2" Type="http://schemas.openxmlformats.org/officeDocument/2006/relationships/image" Target="../media/image37.png"/><Relationship Id="rId1" Type="http://schemas.openxmlformats.org/officeDocument/2006/relationships/tags" Target="../tags/tag127.xml"/></Relationships>
</file>

<file path=ppt/slides/_rels/slide3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4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0.png"/><Relationship Id="rId3" Type="http://schemas.openxmlformats.org/officeDocument/2006/relationships/tags" Target="../tags/tag130.xml"/><Relationship Id="rId2" Type="http://schemas.openxmlformats.org/officeDocument/2006/relationships/image" Target="../media/image39.png"/><Relationship Id="rId1" Type="http://schemas.openxmlformats.org/officeDocument/2006/relationships/tags" Target="../tags/tag129.xml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1.png"/><Relationship Id="rId1" Type="http://schemas.openxmlformats.org/officeDocument/2006/relationships/tags" Target="../tags/tag131.xml"/></Relationships>
</file>

<file path=ppt/slides/_rels/slide3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6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3.png"/><Relationship Id="rId3" Type="http://schemas.openxmlformats.org/officeDocument/2006/relationships/tags" Target="../tags/tag133.xml"/><Relationship Id="rId2" Type="http://schemas.openxmlformats.org/officeDocument/2006/relationships/image" Target="../media/image42.png"/><Relationship Id="rId1" Type="http://schemas.openxmlformats.org/officeDocument/2006/relationships/tags" Target="../tags/tag132.xml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7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4.png"/><Relationship Id="rId1" Type="http://schemas.openxmlformats.org/officeDocument/2006/relationships/tags" Target="../tags/tag134.xml"/></Relationships>
</file>

<file path=ppt/slides/_rels/slide3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8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6.png"/><Relationship Id="rId3" Type="http://schemas.openxmlformats.org/officeDocument/2006/relationships/tags" Target="../tags/tag136.xml"/><Relationship Id="rId2" Type="http://schemas.openxmlformats.org/officeDocument/2006/relationships/image" Target="../media/image45.png"/><Relationship Id="rId1" Type="http://schemas.openxmlformats.org/officeDocument/2006/relationships/tags" Target="../tags/tag135.xml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9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7.png"/><Relationship Id="rId1" Type="http://schemas.openxmlformats.org/officeDocument/2006/relationships/tags" Target="../tags/tag13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8.png"/><Relationship Id="rId1" Type="http://schemas.openxmlformats.org/officeDocument/2006/relationships/tags" Target="../tags/tag138.xml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9.png"/><Relationship Id="rId1" Type="http://schemas.openxmlformats.org/officeDocument/2006/relationships/tags" Target="../tags/tag139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1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7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8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8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9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9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0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1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3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11B"/>
        </a:solidFill>
        <a:effectLst/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 descr="Deck-封面-02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5201603" y="344329"/>
            <a:ext cx="3485199" cy="2962279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3" descr="报告-封面设计-20230824-03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7369016" y="1875472"/>
            <a:ext cx="965835" cy="965835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/>
          <p:nvPr/>
        </p:nvSpPr>
        <p:spPr>
          <a:xfrm>
            <a:off x="437194" y="2439806"/>
            <a:ext cx="8478300" cy="6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500" b="1">
                <a:solidFill>
                  <a:schemeClr val="lt1"/>
                </a:solidFill>
              </a:rPr>
              <a:t>Diving into Metis</a:t>
            </a:r>
            <a:r>
              <a:rPr lang="zh-CN" sz="3200" b="1">
                <a:solidFill>
                  <a:schemeClr val="lt1"/>
                </a:solidFill>
              </a:rPr>
              <a:t>: </a:t>
            </a:r>
            <a:endParaRPr sz="3200" b="1" i="0" u="none" strike="noStrike" cap="none">
              <a:solidFill>
                <a:schemeClr val="lt1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  <p:sp>
        <p:nvSpPr>
          <p:cNvPr id="57" name="Google Shape;57;p13"/>
          <p:cNvSpPr txBox="1"/>
          <p:nvPr/>
        </p:nvSpPr>
        <p:spPr>
          <a:xfrm>
            <a:off x="437194" y="3218738"/>
            <a:ext cx="8175600" cy="174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200" b="1">
                <a:solidFill>
                  <a:srgbClr val="8C64FF"/>
                </a:solidFill>
              </a:rPr>
              <a:t>The Unique Layer 2 Solution for True Decentralization</a:t>
            </a:r>
            <a:endParaRPr sz="3200" b="1">
              <a:solidFill>
                <a:srgbClr val="8C64FF"/>
              </a:solidFill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rgbClr val="8C64FF"/>
              </a:solidFill>
            </a:endParaRPr>
          </a:p>
        </p:txBody>
      </p:sp>
      <p:pic>
        <p:nvPicPr>
          <p:cNvPr id="58" name="Google Shape;58;p13" descr="Gryphsis Academy-logo-左右组合-适用于深色背景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711518" y="506254"/>
            <a:ext cx="2794160" cy="53673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" name="Google Shape;59;p13"/>
          <p:cNvGrpSpPr/>
          <p:nvPr/>
        </p:nvGrpSpPr>
        <p:grpSpPr>
          <a:xfrm>
            <a:off x="5541645" y="820103"/>
            <a:ext cx="916374" cy="916374"/>
            <a:chOff x="1318" y="720"/>
            <a:chExt cx="6663" cy="6663"/>
          </a:xfrm>
        </p:grpSpPr>
        <p:pic>
          <p:nvPicPr>
            <p:cNvPr id="60" name="Google Shape;60;p13" descr="报告-封面设计-20230824-02"/>
            <p:cNvPicPr preferRelativeResize="0"/>
            <p:nvPr/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1318" y="720"/>
              <a:ext cx="6663" cy="666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" name="Google Shape;61;p13" descr="报告-封面设计-20230824-02"/>
            <p:cNvPicPr preferRelativeResize="0"/>
            <p:nvPr/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1318" y="720"/>
              <a:ext cx="6663" cy="666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2" name="Google Shape;62;p13" descr="报告-封面设计-20230824-03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7369016" y="1875472"/>
            <a:ext cx="965835" cy="96583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3" name="Google Shape;63;p13"/>
          <p:cNvGrpSpPr/>
          <p:nvPr/>
        </p:nvGrpSpPr>
        <p:grpSpPr>
          <a:xfrm>
            <a:off x="5541645" y="820103"/>
            <a:ext cx="916374" cy="916374"/>
            <a:chOff x="1318" y="720"/>
            <a:chExt cx="6663" cy="6663"/>
          </a:xfrm>
        </p:grpSpPr>
        <p:pic>
          <p:nvPicPr>
            <p:cNvPr id="64" name="Google Shape;64;p13" descr="报告-封面设计-20230824-02"/>
            <p:cNvPicPr preferRelativeResize="0"/>
            <p:nvPr/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1318" y="720"/>
              <a:ext cx="6663" cy="666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5" name="Google Shape;65;p13" descr="报告-封面设计-20230824-02"/>
            <p:cNvPicPr preferRelativeResize="0"/>
            <p:nvPr/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1318" y="720"/>
              <a:ext cx="6663" cy="666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Google Shape;231;p18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52400" y="-226675"/>
            <a:ext cx="8693238" cy="4741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2" name="Google Shape;232;p18"/>
          <p:cNvCxnSpPr/>
          <p:nvPr/>
        </p:nvCxnSpPr>
        <p:spPr>
          <a:xfrm rot="10800000" flipH="1">
            <a:off x="222436" y="440490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3" name="Google Shape;233;p18"/>
          <p:cNvSpPr txBox="1"/>
          <p:nvPr/>
        </p:nvSpPr>
        <p:spPr>
          <a:xfrm>
            <a:off x="718625" y="94625"/>
            <a:ext cx="8110500" cy="5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100" b="1">
                <a:solidFill>
                  <a:schemeClr val="dk1"/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  <a:sym typeface="Times New Roman" panose="02020503050405090304"/>
              </a:rPr>
              <a:t>RDNT Price &amp; Historical Events</a:t>
            </a:r>
            <a:endParaRPr sz="2100" b="1">
              <a:solidFill>
                <a:schemeClr val="dk1"/>
              </a:solidFill>
              <a:latin typeface="Times New Roman" panose="02020503050405090304"/>
              <a:ea typeface="Times New Roman" panose="02020503050405090304"/>
              <a:cs typeface="Times New Roman" panose="02020503050405090304"/>
              <a:sym typeface="Times New Roman" panose="02020503050405090304"/>
            </a:endParaRPr>
          </a:p>
        </p:txBody>
      </p:sp>
      <p:sp>
        <p:nvSpPr>
          <p:cNvPr id="234" name="Google Shape;234;p18"/>
          <p:cNvSpPr txBox="1"/>
          <p:nvPr/>
        </p:nvSpPr>
        <p:spPr>
          <a:xfrm>
            <a:off x="7168725" y="441480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May 31, 2023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235" name="Google Shape;235;p18"/>
          <p:cNvSpPr txBox="1"/>
          <p:nvPr/>
        </p:nvSpPr>
        <p:spPr>
          <a:xfrm>
            <a:off x="7153275" y="467605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236" name="Google Shape;236;p18"/>
          <p:cNvCxnSpPr/>
          <p:nvPr/>
        </p:nvCxnSpPr>
        <p:spPr>
          <a:xfrm rot="10800000" flipH="1">
            <a:off x="222436" y="440490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rgbClr val="254C9A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37" name="Google Shape;237;p18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238" name="Google Shape;238;p18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9" name="Google Shape;239;p18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0" name="Google Shape;240;p18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1" name="Google Shape;241;p18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2" name="Google Shape;242;p18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3" name="Google Shape;243;p18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4" name="Google Shape;244;p18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5" name="Google Shape;245;p18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46" name="Google Shape;246;p18"/>
          <p:cNvGrpSpPr/>
          <p:nvPr/>
        </p:nvGrpSpPr>
        <p:grpSpPr>
          <a:xfrm>
            <a:off x="5267666" y="4508113"/>
            <a:ext cx="371504" cy="330515"/>
            <a:chOff x="2250625" y="238125"/>
            <a:chExt cx="3052625" cy="2731525"/>
          </a:xfrm>
        </p:grpSpPr>
        <p:sp>
          <p:nvSpPr>
            <p:cNvPr id="247" name="Google Shape;247;p18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8" name="Google Shape;248;p18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9" name="Google Shape;249;p18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0" name="Google Shape;250;p18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1" name="Google Shape;251;p18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2" name="Google Shape;252;p18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3" name="Google Shape;253;p18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4" name="Google Shape;254;p18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55" name="Google Shape;255;p18"/>
          <p:cNvGrpSpPr/>
          <p:nvPr/>
        </p:nvGrpSpPr>
        <p:grpSpPr>
          <a:xfrm>
            <a:off x="5751811" y="4514724"/>
            <a:ext cx="1051088" cy="330453"/>
            <a:chOff x="241550" y="3361525"/>
            <a:chExt cx="7044825" cy="2094125"/>
          </a:xfrm>
        </p:grpSpPr>
        <p:sp>
          <p:nvSpPr>
            <p:cNvPr id="256" name="Google Shape;256;p18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7" name="Google Shape;257;p18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8" name="Google Shape;258;p18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9" name="Google Shape;259;p18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0" name="Google Shape;260;p18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1" name="Google Shape;261;p18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2" name="Google Shape;262;p18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3" name="Google Shape;263;p18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4" name="Google Shape;264;p18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5" name="Google Shape;265;p18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6" name="Google Shape;266;p18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7" name="Google Shape;267;p18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8" name="Google Shape;268;p18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9" name="Google Shape;269;p18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0" name="Google Shape;270;p18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1" name="Google Shape;271;p18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2" name="Google Shape;272;p18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273" name="Google Shape;273;p18"/>
          <p:cNvSpPr txBox="1"/>
          <p:nvPr/>
        </p:nvSpPr>
        <p:spPr>
          <a:xfrm>
            <a:off x="185349" y="4637914"/>
            <a:ext cx="44196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Coin Marketcap, Gryphsis Academy</a:t>
            </a:r>
            <a:endParaRPr sz="1000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SOL_All_graph_coinmarketca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2885" y="659130"/>
            <a:ext cx="8678545" cy="3745865"/>
          </a:xfrm>
          <a:prstGeom prst="rect">
            <a:avLst/>
          </a:prstGeom>
        </p:spPr>
      </p:pic>
      <p:cxnSp>
        <p:nvCxnSpPr>
          <p:cNvPr id="232" name="Google Shape;232;p18"/>
          <p:cNvCxnSpPr/>
          <p:nvPr/>
        </p:nvCxnSpPr>
        <p:spPr>
          <a:xfrm rot="10800000" flipH="1">
            <a:off x="222436" y="440490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3" name="Google Shape;233;p18"/>
          <p:cNvSpPr txBox="1"/>
          <p:nvPr/>
        </p:nvSpPr>
        <p:spPr>
          <a:xfrm>
            <a:off x="718625" y="94625"/>
            <a:ext cx="8110500" cy="5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100" b="1">
                <a:solidFill>
                  <a:schemeClr val="dk1"/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  <a:sym typeface="Times New Roman" panose="02020503050405090304"/>
              </a:rPr>
              <a:t>Solana</a:t>
            </a:r>
            <a:r>
              <a:rPr lang="zh-CN" sz="2100" b="1">
                <a:solidFill>
                  <a:schemeClr val="dk1"/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  <a:sym typeface="Times New Roman" panose="02020503050405090304"/>
              </a:rPr>
              <a:t> &amp; Historical Events</a:t>
            </a:r>
            <a:endParaRPr sz="2100" b="1">
              <a:solidFill>
                <a:schemeClr val="dk1"/>
              </a:solidFill>
              <a:latin typeface="Times New Roman" panose="02020503050405090304"/>
              <a:ea typeface="Times New Roman" panose="02020503050405090304"/>
              <a:cs typeface="Times New Roman" panose="02020503050405090304"/>
              <a:sym typeface="Times New Roman" panose="02020503050405090304"/>
            </a:endParaRPr>
          </a:p>
        </p:txBody>
      </p:sp>
      <p:sp>
        <p:nvSpPr>
          <p:cNvPr id="234" name="Google Shape;234;p18"/>
          <p:cNvSpPr txBox="1"/>
          <p:nvPr/>
        </p:nvSpPr>
        <p:spPr>
          <a:xfrm>
            <a:off x="7168725" y="441480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May 31, 2023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235" name="Google Shape;235;p18"/>
          <p:cNvSpPr txBox="1"/>
          <p:nvPr/>
        </p:nvSpPr>
        <p:spPr>
          <a:xfrm>
            <a:off x="7153275" y="467605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236" name="Google Shape;236;p18"/>
          <p:cNvCxnSpPr/>
          <p:nvPr/>
        </p:nvCxnSpPr>
        <p:spPr>
          <a:xfrm rot="10800000" flipH="1">
            <a:off x="222436" y="440490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rgbClr val="254C9A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37" name="Google Shape;237;p18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238" name="Google Shape;238;p18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9" name="Google Shape;239;p18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0" name="Google Shape;240;p18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1" name="Google Shape;241;p18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2" name="Google Shape;242;p18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3" name="Google Shape;243;p18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4" name="Google Shape;244;p18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5" name="Google Shape;245;p18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46" name="Google Shape;246;p18"/>
          <p:cNvGrpSpPr/>
          <p:nvPr/>
        </p:nvGrpSpPr>
        <p:grpSpPr>
          <a:xfrm>
            <a:off x="5267666" y="4508113"/>
            <a:ext cx="371504" cy="330515"/>
            <a:chOff x="2250625" y="238125"/>
            <a:chExt cx="3052625" cy="2731525"/>
          </a:xfrm>
        </p:grpSpPr>
        <p:sp>
          <p:nvSpPr>
            <p:cNvPr id="247" name="Google Shape;247;p18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8" name="Google Shape;248;p18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9" name="Google Shape;249;p18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0" name="Google Shape;250;p18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1" name="Google Shape;251;p18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2" name="Google Shape;252;p18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3" name="Google Shape;253;p18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4" name="Google Shape;254;p18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55" name="Google Shape;255;p18"/>
          <p:cNvGrpSpPr/>
          <p:nvPr/>
        </p:nvGrpSpPr>
        <p:grpSpPr>
          <a:xfrm>
            <a:off x="5751811" y="4514724"/>
            <a:ext cx="1051088" cy="330453"/>
            <a:chOff x="241550" y="3361525"/>
            <a:chExt cx="7044825" cy="2094125"/>
          </a:xfrm>
        </p:grpSpPr>
        <p:sp>
          <p:nvSpPr>
            <p:cNvPr id="256" name="Google Shape;256;p18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7" name="Google Shape;257;p18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8" name="Google Shape;258;p18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9" name="Google Shape;259;p18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0" name="Google Shape;260;p18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1" name="Google Shape;261;p18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2" name="Google Shape;262;p18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3" name="Google Shape;263;p18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4" name="Google Shape;264;p18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5" name="Google Shape;265;p18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6" name="Google Shape;266;p18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7" name="Google Shape;267;p18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8" name="Google Shape;268;p18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9" name="Google Shape;269;p18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0" name="Google Shape;270;p18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1" name="Google Shape;271;p18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2" name="Google Shape;272;p18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273" name="Google Shape;273;p18"/>
          <p:cNvSpPr txBox="1"/>
          <p:nvPr/>
        </p:nvSpPr>
        <p:spPr>
          <a:xfrm>
            <a:off x="185349" y="4637914"/>
            <a:ext cx="44196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Coin Marketcap, Gryphsis 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2" name="直接连接符 1"/>
          <p:cNvCxnSpPr/>
          <p:nvPr/>
        </p:nvCxnSpPr>
        <p:spPr>
          <a:xfrm>
            <a:off x="1967230" y="2332355"/>
            <a:ext cx="0" cy="2066925"/>
          </a:xfrm>
          <a:prstGeom prst="line">
            <a:avLst/>
          </a:prstGeom>
          <a:ln w="25400" cap="flat" cmpd="sng">
            <a:solidFill>
              <a:srgbClr val="FF0000"/>
            </a:solidFill>
            <a:prstDash val="solid"/>
            <a:headEnd type="none"/>
            <a:tailEnd type="non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1532255" y="1877695"/>
            <a:ext cx="870585" cy="3810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000"/>
              <a:t>正式上线</a:t>
            </a:r>
            <a:r>
              <a:rPr lang="en-US" altLang="zh-CN" sz="1000"/>
              <a:t>staking</a:t>
            </a:r>
            <a:r>
              <a:rPr lang="zh-CN" altLang="en-US" sz="1000"/>
              <a:t>板块</a:t>
            </a:r>
            <a:endParaRPr lang="zh-CN" altLang="en-US" sz="1000"/>
          </a:p>
        </p:txBody>
      </p:sp>
      <p:cxnSp>
        <p:nvCxnSpPr>
          <p:cNvPr id="4" name="直接连接符 3"/>
          <p:cNvCxnSpPr/>
          <p:nvPr>
            <p:custDataLst>
              <p:tags r:id="rId2"/>
            </p:custDataLst>
          </p:nvPr>
        </p:nvCxnSpPr>
        <p:spPr>
          <a:xfrm>
            <a:off x="2635885" y="1898650"/>
            <a:ext cx="0" cy="2500630"/>
          </a:xfrm>
          <a:prstGeom prst="line">
            <a:avLst/>
          </a:prstGeom>
          <a:ln w="25400" cap="flat" cmpd="sng">
            <a:solidFill>
              <a:srgbClr val="FF0000"/>
            </a:solidFill>
            <a:prstDash val="solid"/>
            <a:headEnd type="none"/>
            <a:tailEnd type="non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200910" y="1417955"/>
            <a:ext cx="870585" cy="3810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sz="1000"/>
              <a:t>a16z 领投 3.14 亿美元融资</a:t>
            </a:r>
            <a:endParaRPr sz="1000"/>
          </a:p>
        </p:txBody>
      </p:sp>
      <p:sp>
        <p:nvSpPr>
          <p:cNvPr id="6" name="文本框 5"/>
          <p:cNvSpPr txBox="1"/>
          <p:nvPr>
            <p:custDataLst>
              <p:tags r:id="rId4"/>
            </p:custDataLst>
          </p:nvPr>
        </p:nvSpPr>
        <p:spPr>
          <a:xfrm>
            <a:off x="3485515" y="560070"/>
            <a:ext cx="870585" cy="3810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sz="1000"/>
              <a:t>Solana 锁仓量达到 10 亿美元</a:t>
            </a:r>
            <a:endParaRPr sz="1000"/>
          </a:p>
        </p:txBody>
      </p:sp>
      <p:cxnSp>
        <p:nvCxnSpPr>
          <p:cNvPr id="7" name="直接连接符 6"/>
          <p:cNvCxnSpPr/>
          <p:nvPr>
            <p:custDataLst>
              <p:tags r:id="rId5"/>
            </p:custDataLst>
          </p:nvPr>
        </p:nvCxnSpPr>
        <p:spPr>
          <a:xfrm>
            <a:off x="3485515" y="797560"/>
            <a:ext cx="0" cy="3616960"/>
          </a:xfrm>
          <a:prstGeom prst="line">
            <a:avLst/>
          </a:prstGeom>
          <a:ln w="25400" cap="flat" cmpd="sng">
            <a:solidFill>
              <a:srgbClr val="FF0000"/>
            </a:solidFill>
            <a:prstDash val="solid"/>
            <a:headEnd type="none"/>
            <a:tailEnd type="non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2" name="Google Shape;232;p18"/>
          <p:cNvCxnSpPr/>
          <p:nvPr/>
        </p:nvCxnSpPr>
        <p:spPr>
          <a:xfrm rot="10800000" flipH="1">
            <a:off x="281491" y="353114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3" name="Google Shape;233;p18"/>
          <p:cNvSpPr txBox="1"/>
          <p:nvPr/>
        </p:nvSpPr>
        <p:spPr>
          <a:xfrm>
            <a:off x="718625" y="94625"/>
            <a:ext cx="8110500" cy="5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100" b="1">
                <a:solidFill>
                  <a:schemeClr val="dk1"/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  <a:sym typeface="Times New Roman" panose="02020503050405090304"/>
              </a:rPr>
              <a:t>以太坊交易数量和活跃</a:t>
            </a:r>
            <a:r>
              <a:rPr lang="zh-CN" altLang="en-US" sz="2100" b="1">
                <a:solidFill>
                  <a:schemeClr val="dk1"/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  <a:sym typeface="Times New Roman" panose="02020503050405090304"/>
              </a:rPr>
              <a:t>地址</a:t>
            </a:r>
            <a:endParaRPr lang="zh-CN" altLang="en-US" sz="2100" b="1">
              <a:solidFill>
                <a:schemeClr val="dk1"/>
              </a:solidFill>
              <a:latin typeface="Times New Roman" panose="02020503050405090304"/>
              <a:ea typeface="Times New Roman" panose="02020503050405090304"/>
              <a:cs typeface="Times New Roman" panose="02020503050405090304"/>
              <a:sym typeface="Times New Roman" panose="02020503050405090304"/>
            </a:endParaRPr>
          </a:p>
        </p:txBody>
      </p:sp>
      <p:sp>
        <p:nvSpPr>
          <p:cNvPr id="234" name="Google Shape;234;p18"/>
          <p:cNvSpPr txBox="1"/>
          <p:nvPr/>
        </p:nvSpPr>
        <p:spPr>
          <a:xfrm>
            <a:off x="7227780" y="3541040"/>
            <a:ext cx="1990800" cy="339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</a:t>
            </a:r>
            <a:r>
              <a:rPr lang="en-US" altLang="zh-CN" sz="1000">
                <a:solidFill>
                  <a:srgbClr val="666666"/>
                </a:solidFill>
              </a:rPr>
              <a:t>Feb</a:t>
            </a:r>
            <a:r>
              <a:rPr lang="zh-CN" sz="1000">
                <a:solidFill>
                  <a:srgbClr val="666666"/>
                </a:solidFill>
              </a:rPr>
              <a:t> </a:t>
            </a:r>
            <a:r>
              <a:rPr lang="en-US" altLang="zh-CN" sz="1000">
                <a:solidFill>
                  <a:srgbClr val="666666"/>
                </a:solidFill>
              </a:rPr>
              <a:t>22</a:t>
            </a:r>
            <a:r>
              <a:rPr lang="zh-CN" sz="1000">
                <a:solidFill>
                  <a:srgbClr val="666666"/>
                </a:solidFill>
              </a:rPr>
              <a:t>, 202</a:t>
            </a:r>
            <a:r>
              <a:rPr lang="en-US" altLang="zh-CN" sz="1000">
                <a:solidFill>
                  <a:srgbClr val="666666"/>
                </a:solidFill>
              </a:rPr>
              <a:t>4</a:t>
            </a:r>
            <a:endParaRPr lang="en-US" altLang="zh-CN" sz="1000">
              <a:solidFill>
                <a:srgbClr val="666666"/>
              </a:solidFill>
            </a:endParaRPr>
          </a:p>
        </p:txBody>
      </p:sp>
      <p:sp>
        <p:nvSpPr>
          <p:cNvPr id="235" name="Google Shape;235;p18"/>
          <p:cNvSpPr txBox="1"/>
          <p:nvPr/>
        </p:nvSpPr>
        <p:spPr>
          <a:xfrm>
            <a:off x="7212330" y="380229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236" name="Google Shape;236;p18"/>
          <p:cNvCxnSpPr/>
          <p:nvPr/>
        </p:nvCxnSpPr>
        <p:spPr>
          <a:xfrm rot="10800000" flipH="1">
            <a:off x="281491" y="353114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rgbClr val="254C9A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37" name="Google Shape;237;p18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238" name="Google Shape;238;p18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9" name="Google Shape;239;p18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0" name="Google Shape;240;p18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1" name="Google Shape;241;p18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2" name="Google Shape;242;p18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3" name="Google Shape;243;p18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4" name="Google Shape;244;p18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5" name="Google Shape;245;p18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46" name="Google Shape;246;p18"/>
          <p:cNvGrpSpPr/>
          <p:nvPr/>
        </p:nvGrpSpPr>
        <p:grpSpPr>
          <a:xfrm>
            <a:off x="5326721" y="3634353"/>
            <a:ext cx="371504" cy="330515"/>
            <a:chOff x="2250625" y="238125"/>
            <a:chExt cx="3052625" cy="2731525"/>
          </a:xfrm>
        </p:grpSpPr>
        <p:sp>
          <p:nvSpPr>
            <p:cNvPr id="247" name="Google Shape;247;p18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8" name="Google Shape;248;p18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9" name="Google Shape;249;p18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0" name="Google Shape;250;p18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1" name="Google Shape;251;p18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2" name="Google Shape;252;p18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3" name="Google Shape;253;p18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4" name="Google Shape;254;p18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55" name="Google Shape;255;p18"/>
          <p:cNvGrpSpPr/>
          <p:nvPr/>
        </p:nvGrpSpPr>
        <p:grpSpPr>
          <a:xfrm>
            <a:off x="5810866" y="3640964"/>
            <a:ext cx="1051088" cy="330453"/>
            <a:chOff x="241550" y="3361525"/>
            <a:chExt cx="7044825" cy="2094125"/>
          </a:xfrm>
        </p:grpSpPr>
        <p:sp>
          <p:nvSpPr>
            <p:cNvPr id="256" name="Google Shape;256;p18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7" name="Google Shape;257;p18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8" name="Google Shape;258;p18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9" name="Google Shape;259;p18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0" name="Google Shape;260;p18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1" name="Google Shape;261;p18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2" name="Google Shape;262;p18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3" name="Google Shape;263;p18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4" name="Google Shape;264;p18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5" name="Google Shape;265;p18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6" name="Google Shape;266;p18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7" name="Google Shape;267;p18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8" name="Google Shape;268;p18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9" name="Google Shape;269;p18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0" name="Google Shape;270;p18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1" name="Google Shape;271;p18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2" name="Google Shape;272;p18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273" name="Google Shape;273;p18"/>
          <p:cNvSpPr txBox="1"/>
          <p:nvPr/>
        </p:nvSpPr>
        <p:spPr>
          <a:xfrm>
            <a:off x="280599" y="3611119"/>
            <a:ext cx="4419600" cy="339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</a:t>
            </a:r>
            <a:r>
              <a:rPr lang="en-US" altLang="zh-CN" sz="1000">
                <a:solidFill>
                  <a:srgbClr val="666666"/>
                </a:solidFill>
              </a:rPr>
              <a:t>Dune  @hildobby, ethereum</a:t>
            </a:r>
            <a:endParaRPr lang="en-US" altLang="zh-CN" sz="1000">
              <a:solidFill>
                <a:srgbClr val="666666"/>
              </a:solidFill>
            </a:endParaRPr>
          </a:p>
        </p:txBody>
      </p:sp>
      <p:pic>
        <p:nvPicPr>
          <p:cNvPr id="2" name="图片 1" descr="fig1-Ethereum Trans Count &amp; Active Wallets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240" y="642620"/>
            <a:ext cx="9144000" cy="279590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2" name="Google Shape;232;p18"/>
          <p:cNvCxnSpPr/>
          <p:nvPr/>
        </p:nvCxnSpPr>
        <p:spPr>
          <a:xfrm rot="10800000" flipH="1">
            <a:off x="282126" y="4457605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3" name="Google Shape;233;p18"/>
          <p:cNvSpPr txBox="1"/>
          <p:nvPr/>
        </p:nvSpPr>
        <p:spPr>
          <a:xfrm>
            <a:off x="718625" y="94625"/>
            <a:ext cx="8110500" cy="5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100" b="1">
                <a:solidFill>
                  <a:schemeClr val="dk1"/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  <a:sym typeface="Times New Roman" panose="02020503050405090304"/>
              </a:rPr>
              <a:t>并行EVM与以太坊生态、</a:t>
            </a:r>
            <a:r>
              <a:rPr lang="en-US" altLang="zh-CN" sz="2100" b="1">
                <a:solidFill>
                  <a:schemeClr val="dk1"/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  <a:sym typeface="Times New Roman" panose="02020503050405090304"/>
              </a:rPr>
              <a:t>L1</a:t>
            </a:r>
            <a:r>
              <a:rPr lang="zh-CN" altLang="en-US" sz="2100" b="1">
                <a:solidFill>
                  <a:schemeClr val="dk1"/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  <a:sym typeface="Times New Roman" panose="02020503050405090304"/>
              </a:rPr>
              <a:t>生态流通市值和</a:t>
            </a:r>
            <a:r>
              <a:rPr lang="zh-CN" altLang="en-US" sz="2100" b="1">
                <a:solidFill>
                  <a:schemeClr val="dk1"/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  <a:sym typeface="Times New Roman" panose="02020503050405090304"/>
              </a:rPr>
              <a:t>交易量对比</a:t>
            </a:r>
            <a:endParaRPr lang="zh-CN" altLang="en-US" sz="2100" b="1">
              <a:solidFill>
                <a:schemeClr val="dk1"/>
              </a:solidFill>
              <a:latin typeface="Times New Roman" panose="02020503050405090304"/>
              <a:ea typeface="Times New Roman" panose="02020503050405090304"/>
              <a:cs typeface="Times New Roman" panose="02020503050405090304"/>
              <a:sym typeface="Times New Roman" panose="02020503050405090304"/>
            </a:endParaRPr>
          </a:p>
        </p:txBody>
      </p:sp>
      <p:sp>
        <p:nvSpPr>
          <p:cNvPr id="234" name="Google Shape;234;p18"/>
          <p:cNvSpPr txBox="1"/>
          <p:nvPr/>
        </p:nvSpPr>
        <p:spPr>
          <a:xfrm>
            <a:off x="7153485" y="4467505"/>
            <a:ext cx="1990800" cy="339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</a:t>
            </a:r>
            <a:r>
              <a:rPr lang="en-US" altLang="zh-CN" sz="1000">
                <a:solidFill>
                  <a:srgbClr val="666666"/>
                </a:solidFill>
              </a:rPr>
              <a:t>Apr</a:t>
            </a:r>
            <a:r>
              <a:rPr lang="zh-CN" sz="1000">
                <a:solidFill>
                  <a:srgbClr val="666666"/>
                </a:solidFill>
              </a:rPr>
              <a:t> </a:t>
            </a:r>
            <a:r>
              <a:rPr lang="en-US" altLang="zh-CN" sz="1000">
                <a:solidFill>
                  <a:srgbClr val="666666"/>
                </a:solidFill>
              </a:rPr>
              <a:t>2</a:t>
            </a:r>
            <a:r>
              <a:rPr lang="zh-CN" sz="1000">
                <a:solidFill>
                  <a:srgbClr val="666666"/>
                </a:solidFill>
              </a:rPr>
              <a:t>, 202</a:t>
            </a:r>
            <a:r>
              <a:rPr lang="en-US" altLang="zh-CN" sz="1000">
                <a:solidFill>
                  <a:srgbClr val="666666"/>
                </a:solidFill>
              </a:rPr>
              <a:t>4</a:t>
            </a:r>
            <a:endParaRPr lang="en-US" altLang="zh-CN" sz="1000">
              <a:solidFill>
                <a:srgbClr val="666666"/>
              </a:solidFill>
            </a:endParaRPr>
          </a:p>
        </p:txBody>
      </p:sp>
      <p:sp>
        <p:nvSpPr>
          <p:cNvPr id="235" name="Google Shape;235;p18"/>
          <p:cNvSpPr txBox="1"/>
          <p:nvPr/>
        </p:nvSpPr>
        <p:spPr>
          <a:xfrm>
            <a:off x="7138035" y="4728755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236" name="Google Shape;236;p18"/>
          <p:cNvCxnSpPr/>
          <p:nvPr/>
        </p:nvCxnSpPr>
        <p:spPr>
          <a:xfrm rot="10800000" flipH="1">
            <a:off x="282126" y="4457605"/>
            <a:ext cx="8678100" cy="9900"/>
          </a:xfrm>
          <a:prstGeom prst="straightConnector1">
            <a:avLst/>
          </a:prstGeom>
          <a:noFill/>
          <a:ln w="19050" cap="flat" cmpd="sng">
            <a:solidFill>
              <a:srgbClr val="254C9A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37" name="Google Shape;237;p18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238" name="Google Shape;238;p18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9" name="Google Shape;239;p18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0" name="Google Shape;240;p18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1" name="Google Shape;241;p18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2" name="Google Shape;242;p18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3" name="Google Shape;243;p18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4" name="Google Shape;244;p18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5" name="Google Shape;245;p18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46" name="Google Shape;246;p18"/>
          <p:cNvGrpSpPr/>
          <p:nvPr/>
        </p:nvGrpSpPr>
        <p:grpSpPr>
          <a:xfrm>
            <a:off x="5327356" y="4560818"/>
            <a:ext cx="371504" cy="330515"/>
            <a:chOff x="2250625" y="238125"/>
            <a:chExt cx="3052625" cy="2731525"/>
          </a:xfrm>
        </p:grpSpPr>
        <p:sp>
          <p:nvSpPr>
            <p:cNvPr id="247" name="Google Shape;247;p18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8" name="Google Shape;248;p18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9" name="Google Shape;249;p18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0" name="Google Shape;250;p18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1" name="Google Shape;251;p18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2" name="Google Shape;252;p18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3" name="Google Shape;253;p18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4" name="Google Shape;254;p18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55" name="Google Shape;255;p18"/>
          <p:cNvGrpSpPr/>
          <p:nvPr/>
        </p:nvGrpSpPr>
        <p:grpSpPr>
          <a:xfrm>
            <a:off x="5811501" y="4567429"/>
            <a:ext cx="1051088" cy="330453"/>
            <a:chOff x="241550" y="3361525"/>
            <a:chExt cx="7044825" cy="2094125"/>
          </a:xfrm>
        </p:grpSpPr>
        <p:sp>
          <p:nvSpPr>
            <p:cNvPr id="256" name="Google Shape;256;p18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7" name="Google Shape;257;p18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8" name="Google Shape;258;p18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9" name="Google Shape;259;p18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0" name="Google Shape;260;p18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1" name="Google Shape;261;p18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2" name="Google Shape;262;p18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3" name="Google Shape;263;p18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4" name="Google Shape;264;p18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5" name="Google Shape;265;p18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6" name="Google Shape;266;p18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7" name="Google Shape;267;p18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8" name="Google Shape;268;p18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9" name="Google Shape;269;p18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0" name="Google Shape;270;p18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1" name="Google Shape;271;p18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2" name="Google Shape;272;p18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273" name="Google Shape;273;p18"/>
          <p:cNvSpPr txBox="1"/>
          <p:nvPr/>
        </p:nvSpPr>
        <p:spPr>
          <a:xfrm>
            <a:off x="281234" y="4537584"/>
            <a:ext cx="4419600" cy="339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</a:t>
            </a:r>
            <a:r>
              <a:rPr lang="en-US" altLang="zh-CN" sz="1000">
                <a:solidFill>
                  <a:srgbClr val="666666"/>
                </a:solidFill>
              </a:rPr>
              <a:t>CoinMarketCap</a:t>
            </a:r>
            <a:endParaRPr lang="en-US" altLang="zh-CN" sz="1000">
              <a:solidFill>
                <a:srgbClr val="666666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2220595" y="914400"/>
            <a:ext cx="720000" cy="381000"/>
          </a:xfrm>
          <a:prstGeom prst="rect">
            <a:avLst/>
          </a:prstGeom>
          <a:solidFill>
            <a:srgbClr val="1C388A"/>
          </a:solidFill>
          <a:ln>
            <a:solidFill>
              <a:srgbClr val="1C388A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/>
              <a:t>13.5%</a:t>
            </a:r>
            <a:endParaRPr lang="en-US" altLang="zh-CN" sz="1200"/>
          </a:p>
        </p:txBody>
      </p:sp>
      <p:sp>
        <p:nvSpPr>
          <p:cNvPr id="3" name="矩形 2"/>
          <p:cNvSpPr/>
          <p:nvPr>
            <p:custDataLst>
              <p:tags r:id="rId1"/>
            </p:custDataLst>
          </p:nvPr>
        </p:nvSpPr>
        <p:spPr>
          <a:xfrm>
            <a:off x="2940685" y="915670"/>
            <a:ext cx="5297170" cy="381635"/>
          </a:xfrm>
          <a:prstGeom prst="rect">
            <a:avLst/>
          </a:prstGeom>
          <a:solidFill>
            <a:srgbClr val="2AA7C3"/>
          </a:solidFill>
          <a:ln>
            <a:solidFill>
              <a:srgbClr val="2AA7C3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/>
              <a:t>86.5%</a:t>
            </a:r>
            <a:endParaRPr lang="en-US" altLang="zh-CN" sz="1200"/>
          </a:p>
        </p:txBody>
      </p:sp>
      <p:sp>
        <p:nvSpPr>
          <p:cNvPr id="5" name="文本框 4"/>
          <p:cNvSpPr txBox="1"/>
          <p:nvPr/>
        </p:nvSpPr>
        <p:spPr>
          <a:xfrm>
            <a:off x="1116330" y="915670"/>
            <a:ext cx="104457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latin typeface="Times New Roman Regular" panose="02020503050405090304" charset="0"/>
              </a:rPr>
              <a:t>流通市值：</a:t>
            </a:r>
            <a:endParaRPr lang="en-US" altLang="zh-CN">
              <a:latin typeface="Times New Roman Regular" panose="02020503050405090304" charset="0"/>
            </a:endParaRPr>
          </a:p>
        </p:txBody>
      </p:sp>
      <p:sp>
        <p:nvSpPr>
          <p:cNvPr id="6" name="矩形 5"/>
          <p:cNvSpPr/>
          <p:nvPr>
            <p:custDataLst>
              <p:tags r:id="rId2"/>
            </p:custDataLst>
          </p:nvPr>
        </p:nvSpPr>
        <p:spPr>
          <a:xfrm>
            <a:off x="3141345" y="2185670"/>
            <a:ext cx="108000" cy="108000"/>
          </a:xfrm>
          <a:prstGeom prst="rect">
            <a:avLst/>
          </a:prstGeom>
          <a:solidFill>
            <a:srgbClr val="1C388A"/>
          </a:solidFill>
          <a:ln>
            <a:solidFill>
              <a:srgbClr val="1C388A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 sz="1200"/>
          </a:p>
        </p:txBody>
      </p:sp>
      <p:sp>
        <p:nvSpPr>
          <p:cNvPr id="7" name="矩形 6"/>
          <p:cNvSpPr/>
          <p:nvPr>
            <p:custDataLst>
              <p:tags r:id="rId3"/>
            </p:custDataLst>
          </p:nvPr>
        </p:nvSpPr>
        <p:spPr>
          <a:xfrm>
            <a:off x="5006975" y="2168525"/>
            <a:ext cx="108000" cy="108000"/>
          </a:xfrm>
          <a:prstGeom prst="rect">
            <a:avLst/>
          </a:prstGeom>
          <a:solidFill>
            <a:srgbClr val="2AA7C3"/>
          </a:solidFill>
          <a:ln>
            <a:solidFill>
              <a:srgbClr val="2AA7C3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 sz="1200"/>
          </a:p>
        </p:txBody>
      </p:sp>
      <p:sp>
        <p:nvSpPr>
          <p:cNvPr id="8" name="文本框 7"/>
          <p:cNvSpPr txBox="1"/>
          <p:nvPr/>
        </p:nvSpPr>
        <p:spPr>
          <a:xfrm>
            <a:off x="3371850" y="2077720"/>
            <a:ext cx="126365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并行</a:t>
            </a:r>
            <a:r>
              <a:rPr lang="en-US" altLang="zh-CN"/>
              <a:t>EVM</a:t>
            </a:r>
            <a:endParaRPr lang="en-US" altLang="zh-CN"/>
          </a:p>
        </p:txBody>
      </p:sp>
      <p:sp>
        <p:nvSpPr>
          <p:cNvPr id="9" name="文本框 8"/>
          <p:cNvSpPr txBox="1"/>
          <p:nvPr/>
        </p:nvSpPr>
        <p:spPr>
          <a:xfrm>
            <a:off x="5237480" y="2077720"/>
            <a:ext cx="76390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以太坊</a:t>
            </a:r>
            <a:endParaRPr lang="zh-CN" altLang="en-US"/>
          </a:p>
        </p:txBody>
      </p:sp>
      <p:sp>
        <p:nvSpPr>
          <p:cNvPr id="10" name="矩形 9"/>
          <p:cNvSpPr/>
          <p:nvPr>
            <p:custDataLst>
              <p:tags r:id="rId4"/>
            </p:custDataLst>
          </p:nvPr>
        </p:nvSpPr>
        <p:spPr>
          <a:xfrm>
            <a:off x="2220595" y="1473835"/>
            <a:ext cx="547200" cy="381000"/>
          </a:xfrm>
          <a:prstGeom prst="rect">
            <a:avLst/>
          </a:prstGeom>
          <a:solidFill>
            <a:srgbClr val="1C388A"/>
          </a:solidFill>
          <a:ln>
            <a:solidFill>
              <a:srgbClr val="1C388A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/>
              <a:t>9.1%</a:t>
            </a:r>
            <a:endParaRPr lang="en-US" altLang="zh-CN" sz="1200"/>
          </a:p>
        </p:txBody>
      </p:sp>
      <p:sp>
        <p:nvSpPr>
          <p:cNvPr id="11" name="矩形 10"/>
          <p:cNvSpPr/>
          <p:nvPr>
            <p:custDataLst>
              <p:tags r:id="rId5"/>
            </p:custDataLst>
          </p:nvPr>
        </p:nvSpPr>
        <p:spPr>
          <a:xfrm>
            <a:off x="2768600" y="1473835"/>
            <a:ext cx="5469255" cy="381635"/>
          </a:xfrm>
          <a:prstGeom prst="rect">
            <a:avLst/>
          </a:prstGeom>
          <a:solidFill>
            <a:srgbClr val="2AA7C3"/>
          </a:solidFill>
          <a:ln>
            <a:solidFill>
              <a:srgbClr val="2AA7C3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/>
              <a:t>90.9%</a:t>
            </a:r>
            <a:endParaRPr lang="en-US" altLang="zh-CN" sz="1200"/>
          </a:p>
        </p:txBody>
      </p:sp>
      <p:sp>
        <p:nvSpPr>
          <p:cNvPr id="12" name="文本框 11"/>
          <p:cNvSpPr txBox="1"/>
          <p:nvPr>
            <p:custDataLst>
              <p:tags r:id="rId6"/>
            </p:custDataLst>
          </p:nvPr>
        </p:nvSpPr>
        <p:spPr>
          <a:xfrm>
            <a:off x="1048385" y="1475105"/>
            <a:ext cx="111252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>
                <a:latin typeface="Times New Roman Regular" panose="02020503050405090304" charset="0"/>
              </a:rPr>
              <a:t>24H</a:t>
            </a:r>
            <a:r>
              <a:rPr lang="zh-CN" altLang="en-US">
                <a:latin typeface="Times New Roman Regular" panose="02020503050405090304" charset="0"/>
              </a:rPr>
              <a:t>交易量：</a:t>
            </a:r>
            <a:endParaRPr lang="en-US" altLang="zh-CN">
              <a:latin typeface="Times New Roman Regular" panose="02020503050405090304" charset="0"/>
            </a:endParaRPr>
          </a:p>
        </p:txBody>
      </p:sp>
      <p:sp>
        <p:nvSpPr>
          <p:cNvPr id="33" name="矩形 32"/>
          <p:cNvSpPr/>
          <p:nvPr>
            <p:custDataLst>
              <p:tags r:id="rId7"/>
            </p:custDataLst>
          </p:nvPr>
        </p:nvSpPr>
        <p:spPr>
          <a:xfrm>
            <a:off x="2219960" y="2743835"/>
            <a:ext cx="547200" cy="381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/>
              <a:t>9.2%</a:t>
            </a:r>
            <a:endParaRPr lang="en-US" altLang="zh-CN" sz="1200"/>
          </a:p>
        </p:txBody>
      </p:sp>
      <p:sp>
        <p:nvSpPr>
          <p:cNvPr id="34" name="矩形 33"/>
          <p:cNvSpPr/>
          <p:nvPr>
            <p:custDataLst>
              <p:tags r:id="rId8"/>
            </p:custDataLst>
          </p:nvPr>
        </p:nvSpPr>
        <p:spPr>
          <a:xfrm>
            <a:off x="2773045" y="2745105"/>
            <a:ext cx="5464800" cy="381635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/>
              <a:t>90.8%</a:t>
            </a:r>
            <a:endParaRPr lang="en-US" altLang="zh-CN" sz="1200"/>
          </a:p>
        </p:txBody>
      </p:sp>
      <p:sp>
        <p:nvSpPr>
          <p:cNvPr id="35" name="文本框 34"/>
          <p:cNvSpPr txBox="1"/>
          <p:nvPr>
            <p:custDataLst>
              <p:tags r:id="rId9"/>
            </p:custDataLst>
          </p:nvPr>
        </p:nvSpPr>
        <p:spPr>
          <a:xfrm>
            <a:off x="1115695" y="2745105"/>
            <a:ext cx="104457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latin typeface="Times New Roman Regular" panose="02020503050405090304" charset="0"/>
              </a:rPr>
              <a:t>流通市值：</a:t>
            </a:r>
            <a:endParaRPr lang="en-US" altLang="zh-CN">
              <a:latin typeface="Times New Roman Regular" panose="02020503050405090304" charset="0"/>
            </a:endParaRPr>
          </a:p>
        </p:txBody>
      </p:sp>
      <p:sp>
        <p:nvSpPr>
          <p:cNvPr id="36" name="矩形 35"/>
          <p:cNvSpPr/>
          <p:nvPr>
            <p:custDataLst>
              <p:tags r:id="rId10"/>
            </p:custDataLst>
          </p:nvPr>
        </p:nvSpPr>
        <p:spPr>
          <a:xfrm>
            <a:off x="3141345" y="4015740"/>
            <a:ext cx="108000" cy="108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 sz="1200"/>
          </a:p>
        </p:txBody>
      </p:sp>
      <p:sp>
        <p:nvSpPr>
          <p:cNvPr id="37" name="矩形 36"/>
          <p:cNvSpPr/>
          <p:nvPr>
            <p:custDataLst>
              <p:tags r:id="rId11"/>
            </p:custDataLst>
          </p:nvPr>
        </p:nvSpPr>
        <p:spPr>
          <a:xfrm>
            <a:off x="5006975" y="4008120"/>
            <a:ext cx="108000" cy="10800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 sz="1200"/>
          </a:p>
        </p:txBody>
      </p:sp>
      <p:sp>
        <p:nvSpPr>
          <p:cNvPr id="38" name="文本框 37"/>
          <p:cNvSpPr txBox="1"/>
          <p:nvPr>
            <p:custDataLst>
              <p:tags r:id="rId12"/>
            </p:custDataLst>
          </p:nvPr>
        </p:nvSpPr>
        <p:spPr>
          <a:xfrm>
            <a:off x="3371850" y="3917315"/>
            <a:ext cx="126365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并行</a:t>
            </a:r>
            <a:r>
              <a:rPr lang="en-US" altLang="zh-CN"/>
              <a:t>L1</a:t>
            </a:r>
            <a:endParaRPr lang="en-US" altLang="zh-CN"/>
          </a:p>
        </p:txBody>
      </p:sp>
      <p:sp>
        <p:nvSpPr>
          <p:cNvPr id="39" name="文本框 38"/>
          <p:cNvSpPr txBox="1"/>
          <p:nvPr>
            <p:custDataLst>
              <p:tags r:id="rId13"/>
            </p:custDataLst>
          </p:nvPr>
        </p:nvSpPr>
        <p:spPr>
          <a:xfrm>
            <a:off x="5237480" y="3917315"/>
            <a:ext cx="76390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L1</a:t>
            </a:r>
            <a:r>
              <a:rPr lang="zh-CN" altLang="en-US"/>
              <a:t>生态</a:t>
            </a:r>
            <a:endParaRPr lang="zh-CN" altLang="en-US"/>
          </a:p>
        </p:txBody>
      </p:sp>
      <p:sp>
        <p:nvSpPr>
          <p:cNvPr id="40" name="矩形 39"/>
          <p:cNvSpPr/>
          <p:nvPr>
            <p:custDataLst>
              <p:tags r:id="rId14"/>
            </p:custDataLst>
          </p:nvPr>
        </p:nvSpPr>
        <p:spPr>
          <a:xfrm>
            <a:off x="2219960" y="3303270"/>
            <a:ext cx="648000" cy="381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/>
              <a:t>10.8%</a:t>
            </a:r>
            <a:endParaRPr lang="en-US" altLang="zh-CN" sz="1200"/>
          </a:p>
        </p:txBody>
      </p:sp>
      <p:sp>
        <p:nvSpPr>
          <p:cNvPr id="41" name="矩形 40"/>
          <p:cNvSpPr/>
          <p:nvPr>
            <p:custDataLst>
              <p:tags r:id="rId15"/>
            </p:custDataLst>
          </p:nvPr>
        </p:nvSpPr>
        <p:spPr>
          <a:xfrm>
            <a:off x="2874010" y="3302635"/>
            <a:ext cx="5364000" cy="381635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/>
              <a:t>89.2%</a:t>
            </a:r>
            <a:endParaRPr lang="en-US" altLang="zh-CN" sz="1200"/>
          </a:p>
        </p:txBody>
      </p:sp>
      <p:sp>
        <p:nvSpPr>
          <p:cNvPr id="42" name="文本框 41"/>
          <p:cNvSpPr txBox="1"/>
          <p:nvPr>
            <p:custDataLst>
              <p:tags r:id="rId16"/>
            </p:custDataLst>
          </p:nvPr>
        </p:nvSpPr>
        <p:spPr>
          <a:xfrm>
            <a:off x="1047750" y="3304540"/>
            <a:ext cx="111188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>
                <a:latin typeface="Times New Roman Regular" panose="02020503050405090304" charset="0"/>
              </a:rPr>
              <a:t>24H</a:t>
            </a:r>
            <a:r>
              <a:rPr lang="zh-CN" altLang="en-US">
                <a:latin typeface="Times New Roman Regular" panose="02020503050405090304" charset="0"/>
              </a:rPr>
              <a:t>交易量：</a:t>
            </a:r>
            <a:endParaRPr lang="en-US" altLang="zh-CN">
              <a:latin typeface="Times New Roman Regular" panose="02020503050405090304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2" name="Google Shape;232;p18"/>
          <p:cNvCxnSpPr/>
          <p:nvPr/>
        </p:nvCxnSpPr>
        <p:spPr>
          <a:xfrm rot="10800000" flipH="1">
            <a:off x="282126" y="4457605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3" name="Google Shape;233;p18"/>
          <p:cNvSpPr txBox="1"/>
          <p:nvPr/>
        </p:nvSpPr>
        <p:spPr>
          <a:xfrm>
            <a:off x="718625" y="94625"/>
            <a:ext cx="8110500" cy="462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800" b="1">
                <a:solidFill>
                  <a:schemeClr val="dk1"/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  <a:sym typeface="Times New Roman" panose="02020503050405090304"/>
              </a:rPr>
              <a:t>并行区块链、并行</a:t>
            </a:r>
            <a:r>
              <a:rPr lang="en-US" altLang="zh-CN" sz="1800" b="1">
                <a:solidFill>
                  <a:schemeClr val="dk1"/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  <a:sym typeface="Times New Roman" panose="02020503050405090304"/>
              </a:rPr>
              <a:t> </a:t>
            </a:r>
            <a:r>
              <a:rPr lang="zh-CN" altLang="en-US" sz="1800" b="1">
                <a:solidFill>
                  <a:schemeClr val="dk1"/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  <a:sym typeface="Times New Roman" panose="02020503050405090304"/>
              </a:rPr>
              <a:t>EVM</a:t>
            </a:r>
            <a:r>
              <a:rPr lang="en-US" altLang="zh-CN" sz="1800" b="1">
                <a:solidFill>
                  <a:schemeClr val="dk1"/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  <a:sym typeface="Times New Roman" panose="02020503050405090304"/>
              </a:rPr>
              <a:t> </a:t>
            </a:r>
            <a:r>
              <a:rPr lang="zh-CN" altLang="en-US" sz="1800" b="1">
                <a:solidFill>
                  <a:schemeClr val="dk1"/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  <a:sym typeface="Times New Roman" panose="02020503050405090304"/>
              </a:rPr>
              <a:t>叙事市场空间分析</a:t>
            </a:r>
            <a:endParaRPr lang="zh-CN" altLang="en-US" sz="1800" b="1">
              <a:solidFill>
                <a:schemeClr val="dk1"/>
              </a:solidFill>
              <a:latin typeface="Times New Roman" panose="02020503050405090304"/>
              <a:ea typeface="Times New Roman" panose="02020503050405090304"/>
              <a:cs typeface="Times New Roman" panose="02020503050405090304"/>
              <a:sym typeface="Times New Roman" panose="02020503050405090304"/>
            </a:endParaRPr>
          </a:p>
        </p:txBody>
      </p:sp>
      <p:sp>
        <p:nvSpPr>
          <p:cNvPr id="234" name="Google Shape;234;p18"/>
          <p:cNvSpPr txBox="1"/>
          <p:nvPr/>
        </p:nvSpPr>
        <p:spPr>
          <a:xfrm>
            <a:off x="7153485" y="4467505"/>
            <a:ext cx="1990800" cy="339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</a:t>
            </a:r>
            <a:r>
              <a:rPr lang="en-US" altLang="zh-CN" sz="1000">
                <a:solidFill>
                  <a:srgbClr val="666666"/>
                </a:solidFill>
              </a:rPr>
              <a:t>Apr</a:t>
            </a:r>
            <a:r>
              <a:rPr lang="zh-CN" sz="1000">
                <a:solidFill>
                  <a:srgbClr val="666666"/>
                </a:solidFill>
              </a:rPr>
              <a:t> </a:t>
            </a:r>
            <a:r>
              <a:rPr lang="en-US" altLang="zh-CN" sz="1000">
                <a:solidFill>
                  <a:srgbClr val="666666"/>
                </a:solidFill>
              </a:rPr>
              <a:t>2</a:t>
            </a:r>
            <a:r>
              <a:rPr lang="zh-CN" sz="1000">
                <a:solidFill>
                  <a:srgbClr val="666666"/>
                </a:solidFill>
              </a:rPr>
              <a:t>, 202</a:t>
            </a:r>
            <a:r>
              <a:rPr lang="en-US" altLang="zh-CN" sz="1000">
                <a:solidFill>
                  <a:srgbClr val="666666"/>
                </a:solidFill>
              </a:rPr>
              <a:t>4</a:t>
            </a:r>
            <a:endParaRPr lang="en-US" altLang="zh-CN" sz="1000">
              <a:solidFill>
                <a:srgbClr val="666666"/>
              </a:solidFill>
            </a:endParaRPr>
          </a:p>
        </p:txBody>
      </p:sp>
      <p:sp>
        <p:nvSpPr>
          <p:cNvPr id="235" name="Google Shape;235;p18"/>
          <p:cNvSpPr txBox="1"/>
          <p:nvPr/>
        </p:nvSpPr>
        <p:spPr>
          <a:xfrm>
            <a:off x="7138035" y="4728755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236" name="Google Shape;236;p18"/>
          <p:cNvCxnSpPr/>
          <p:nvPr/>
        </p:nvCxnSpPr>
        <p:spPr>
          <a:xfrm rot="10800000" flipH="1">
            <a:off x="282126" y="4457605"/>
            <a:ext cx="8678100" cy="9900"/>
          </a:xfrm>
          <a:prstGeom prst="straightConnector1">
            <a:avLst/>
          </a:prstGeom>
          <a:noFill/>
          <a:ln w="19050" cap="flat" cmpd="sng">
            <a:solidFill>
              <a:srgbClr val="254C9A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37" name="Google Shape;237;p18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238" name="Google Shape;238;p18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9" name="Google Shape;239;p18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0" name="Google Shape;240;p18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1" name="Google Shape;241;p18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2" name="Google Shape;242;p18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3" name="Google Shape;243;p18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4" name="Google Shape;244;p18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5" name="Google Shape;245;p18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46" name="Google Shape;246;p18"/>
          <p:cNvGrpSpPr/>
          <p:nvPr/>
        </p:nvGrpSpPr>
        <p:grpSpPr>
          <a:xfrm>
            <a:off x="5327356" y="4560818"/>
            <a:ext cx="371504" cy="330515"/>
            <a:chOff x="2250625" y="238125"/>
            <a:chExt cx="3052625" cy="2731525"/>
          </a:xfrm>
        </p:grpSpPr>
        <p:sp>
          <p:nvSpPr>
            <p:cNvPr id="247" name="Google Shape;247;p18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8" name="Google Shape;248;p18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9" name="Google Shape;249;p18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0" name="Google Shape;250;p18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1" name="Google Shape;251;p18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2" name="Google Shape;252;p18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3" name="Google Shape;253;p18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4" name="Google Shape;254;p18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55" name="Google Shape;255;p18"/>
          <p:cNvGrpSpPr/>
          <p:nvPr/>
        </p:nvGrpSpPr>
        <p:grpSpPr>
          <a:xfrm>
            <a:off x="5811501" y="4567429"/>
            <a:ext cx="1051088" cy="330453"/>
            <a:chOff x="241550" y="3361525"/>
            <a:chExt cx="7044825" cy="2094125"/>
          </a:xfrm>
        </p:grpSpPr>
        <p:sp>
          <p:nvSpPr>
            <p:cNvPr id="256" name="Google Shape;256;p18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7" name="Google Shape;257;p18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8" name="Google Shape;258;p18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9" name="Google Shape;259;p18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0" name="Google Shape;260;p18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1" name="Google Shape;261;p18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2" name="Google Shape;262;p18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3" name="Google Shape;263;p18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4" name="Google Shape;264;p18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5" name="Google Shape;265;p18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6" name="Google Shape;266;p18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7" name="Google Shape;267;p18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8" name="Google Shape;268;p18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9" name="Google Shape;269;p18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0" name="Google Shape;270;p18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1" name="Google Shape;271;p18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2" name="Google Shape;272;p18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273" name="Google Shape;273;p18"/>
          <p:cNvSpPr txBox="1"/>
          <p:nvPr/>
        </p:nvSpPr>
        <p:spPr>
          <a:xfrm>
            <a:off x="281234" y="4537584"/>
            <a:ext cx="4419600" cy="339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</a:t>
            </a:r>
            <a:r>
              <a:rPr lang="en-US" altLang="zh-CN" sz="1000">
                <a:solidFill>
                  <a:srgbClr val="666666"/>
                </a:solidFill>
              </a:rPr>
              <a:t>CoinMarketCap</a:t>
            </a:r>
            <a:endParaRPr lang="en-US" altLang="zh-CN" sz="1000">
              <a:solidFill>
                <a:srgbClr val="666666"/>
              </a:solidFill>
            </a:endParaRPr>
          </a:p>
        </p:txBody>
      </p:sp>
      <p:graphicFrame>
        <p:nvGraphicFramePr>
          <p:cNvPr id="17" name="图表 16"/>
          <p:cNvGraphicFramePr/>
          <p:nvPr>
            <p:custDataLst>
              <p:tags r:id="rId3"/>
            </p:custDataLst>
          </p:nvPr>
        </p:nvGraphicFramePr>
        <p:xfrm>
          <a:off x="353695" y="1144905"/>
          <a:ext cx="3964940" cy="25438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graphicFrame>
        <p:nvGraphicFramePr>
          <p:cNvPr id="19" name="图表 18"/>
          <p:cNvGraphicFramePr/>
          <p:nvPr>
            <p:custDataLst>
              <p:tags r:id="rId4"/>
            </p:custDataLst>
          </p:nvPr>
        </p:nvGraphicFramePr>
        <p:xfrm>
          <a:off x="4408805" y="1144270"/>
          <a:ext cx="4420235" cy="25444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9"/>
          <p:cNvSpPr txBox="1"/>
          <p:nvPr/>
        </p:nvSpPr>
        <p:spPr>
          <a:xfrm>
            <a:off x="718625" y="94625"/>
            <a:ext cx="8110500" cy="5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100" b="1">
                <a:solidFill>
                  <a:schemeClr val="dk1"/>
                </a:solidFill>
                <a:highlight>
                  <a:schemeClr val="lt1"/>
                </a:highlight>
              </a:rPr>
              <a:t>Token Allocation</a:t>
            </a:r>
            <a:endParaRPr sz="2100" b="1"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sp>
        <p:nvSpPr>
          <p:cNvPr id="279" name="Google Shape;279;p19"/>
          <p:cNvSpPr txBox="1"/>
          <p:nvPr/>
        </p:nvSpPr>
        <p:spPr>
          <a:xfrm>
            <a:off x="6706150" y="2365925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May 31, 2023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280" name="Google Shape;280;p19"/>
          <p:cNvSpPr txBox="1"/>
          <p:nvPr/>
        </p:nvSpPr>
        <p:spPr>
          <a:xfrm>
            <a:off x="6690700" y="2627175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281" name="Google Shape;281;p19"/>
          <p:cNvCxnSpPr/>
          <p:nvPr/>
        </p:nvCxnSpPr>
        <p:spPr>
          <a:xfrm>
            <a:off x="260100" y="2380375"/>
            <a:ext cx="8188500" cy="72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82" name="Google Shape;282;p19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283" name="Google Shape;283;p19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4" name="Google Shape;284;p19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5" name="Google Shape;285;p19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6" name="Google Shape;286;p19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7" name="Google Shape;287;p19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8" name="Google Shape;288;p19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9" name="Google Shape;289;p19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0" name="Google Shape;290;p19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91" name="Google Shape;291;p19"/>
          <p:cNvGrpSpPr/>
          <p:nvPr/>
        </p:nvGrpSpPr>
        <p:grpSpPr>
          <a:xfrm>
            <a:off x="4805091" y="2459238"/>
            <a:ext cx="371504" cy="330515"/>
            <a:chOff x="2250625" y="238125"/>
            <a:chExt cx="3052625" cy="2731525"/>
          </a:xfrm>
        </p:grpSpPr>
        <p:sp>
          <p:nvSpPr>
            <p:cNvPr id="292" name="Google Shape;292;p19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3" name="Google Shape;293;p19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4" name="Google Shape;294;p19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5" name="Google Shape;295;p19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6" name="Google Shape;296;p19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7" name="Google Shape;297;p19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8" name="Google Shape;298;p19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9" name="Google Shape;299;p19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300" name="Google Shape;300;p19"/>
          <p:cNvGrpSpPr/>
          <p:nvPr/>
        </p:nvGrpSpPr>
        <p:grpSpPr>
          <a:xfrm>
            <a:off x="5289236" y="2465849"/>
            <a:ext cx="1051088" cy="330453"/>
            <a:chOff x="241550" y="3361525"/>
            <a:chExt cx="7044825" cy="2094125"/>
          </a:xfrm>
        </p:grpSpPr>
        <p:sp>
          <p:nvSpPr>
            <p:cNvPr id="301" name="Google Shape;301;p19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2" name="Google Shape;302;p19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3" name="Google Shape;303;p19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4" name="Google Shape;304;p19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5" name="Google Shape;305;p19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6" name="Google Shape;306;p19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7" name="Google Shape;307;p19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8" name="Google Shape;308;p19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9" name="Google Shape;309;p19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0" name="Google Shape;310;p19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1" name="Google Shape;311;p19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2" name="Google Shape;312;p19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3" name="Google Shape;313;p19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4" name="Google Shape;314;p19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5" name="Google Shape;315;p19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6" name="Google Shape;316;p19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7" name="Google Shape;317;p19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318" name="Google Shape;318;p19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6355950" y="243375"/>
            <a:ext cx="2093450" cy="2068425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19"/>
          <p:cNvSpPr txBox="1"/>
          <p:nvPr/>
        </p:nvSpPr>
        <p:spPr>
          <a:xfrm>
            <a:off x="185349" y="2459239"/>
            <a:ext cx="441960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</a:t>
            </a:r>
            <a:r>
              <a:rPr lang="zh-CN" sz="1000">
                <a:solidFill>
                  <a:srgbClr val="595959"/>
                </a:solidFill>
              </a:rPr>
              <a:t> </a:t>
            </a:r>
            <a:r>
              <a:rPr lang="zh-CN" sz="1000" u="sng">
                <a:solidFill>
                  <a:srgbClr val="595959"/>
                </a:solidFill>
                <a:hlinkClick r:id="rId2"/>
              </a:rPr>
              <a:t>https://docs.radiant.capital/radiant/project-info/rdnt-tokenomics</a:t>
            </a:r>
            <a:endParaRPr sz="100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666666"/>
              </a:solidFill>
            </a:endParaRPr>
          </a:p>
        </p:txBody>
      </p:sp>
      <p:pic>
        <p:nvPicPr>
          <p:cNvPr id="320" name="Google Shape;320;p19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240775" y="801575"/>
            <a:ext cx="6183851" cy="1294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5" name="Google Shape;325;p20"/>
          <p:cNvCxnSpPr/>
          <p:nvPr/>
        </p:nvCxnSpPr>
        <p:spPr>
          <a:xfrm rot="10800000" flipH="1">
            <a:off x="222436" y="440490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6" name="Google Shape;326;p20"/>
          <p:cNvSpPr txBox="1"/>
          <p:nvPr/>
        </p:nvSpPr>
        <p:spPr>
          <a:xfrm>
            <a:off x="718625" y="94625"/>
            <a:ext cx="8110500" cy="5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100" b="1">
                <a:solidFill>
                  <a:schemeClr val="dk1"/>
                </a:solidFill>
                <a:highlight>
                  <a:schemeClr val="lt1"/>
                </a:highlight>
                <a:latin typeface="Times New Roman" panose="02020503050405090304"/>
                <a:ea typeface="Times New Roman" panose="02020503050405090304"/>
                <a:cs typeface="Times New Roman" panose="02020503050405090304"/>
                <a:sym typeface="Times New Roman" panose="02020503050405090304"/>
              </a:rPr>
              <a:t>Release Schedule</a:t>
            </a:r>
            <a:endParaRPr sz="2100" b="1">
              <a:solidFill>
                <a:schemeClr val="dk1"/>
              </a:solidFill>
              <a:highlight>
                <a:schemeClr val="lt1"/>
              </a:highlight>
              <a:latin typeface="Times New Roman" panose="02020503050405090304"/>
              <a:ea typeface="Times New Roman" panose="02020503050405090304"/>
              <a:cs typeface="Times New Roman" panose="02020503050405090304"/>
              <a:sym typeface="Times New Roman" panose="02020503050405090304"/>
            </a:endParaRPr>
          </a:p>
        </p:txBody>
      </p:sp>
      <p:sp>
        <p:nvSpPr>
          <p:cNvPr id="327" name="Google Shape;327;p20"/>
          <p:cNvSpPr txBox="1"/>
          <p:nvPr/>
        </p:nvSpPr>
        <p:spPr>
          <a:xfrm>
            <a:off x="7168725" y="441480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May 31, 2023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328" name="Google Shape;328;p20"/>
          <p:cNvSpPr txBox="1"/>
          <p:nvPr/>
        </p:nvSpPr>
        <p:spPr>
          <a:xfrm>
            <a:off x="7153275" y="467605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329" name="Google Shape;329;p20"/>
          <p:cNvCxnSpPr/>
          <p:nvPr/>
        </p:nvCxnSpPr>
        <p:spPr>
          <a:xfrm rot="10800000" flipH="1">
            <a:off x="222436" y="440490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rgbClr val="254C9A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30" name="Google Shape;330;p20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331" name="Google Shape;331;p20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2" name="Google Shape;332;p20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3" name="Google Shape;333;p20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4" name="Google Shape;334;p20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5" name="Google Shape;335;p20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6" name="Google Shape;336;p20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7" name="Google Shape;337;p20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8" name="Google Shape;338;p20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339" name="Google Shape;339;p20"/>
          <p:cNvGrpSpPr/>
          <p:nvPr/>
        </p:nvGrpSpPr>
        <p:grpSpPr>
          <a:xfrm>
            <a:off x="5267666" y="4508113"/>
            <a:ext cx="371504" cy="330515"/>
            <a:chOff x="2250625" y="238125"/>
            <a:chExt cx="3052625" cy="2731525"/>
          </a:xfrm>
        </p:grpSpPr>
        <p:sp>
          <p:nvSpPr>
            <p:cNvPr id="340" name="Google Shape;340;p20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1" name="Google Shape;341;p20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2" name="Google Shape;342;p20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3" name="Google Shape;343;p20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4" name="Google Shape;344;p20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5" name="Google Shape;345;p20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6" name="Google Shape;346;p20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7" name="Google Shape;347;p20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348" name="Google Shape;348;p20"/>
          <p:cNvGrpSpPr/>
          <p:nvPr/>
        </p:nvGrpSpPr>
        <p:grpSpPr>
          <a:xfrm>
            <a:off x="5751811" y="4514724"/>
            <a:ext cx="1051088" cy="330453"/>
            <a:chOff x="241550" y="3361525"/>
            <a:chExt cx="7044825" cy="2094125"/>
          </a:xfrm>
        </p:grpSpPr>
        <p:sp>
          <p:nvSpPr>
            <p:cNvPr id="349" name="Google Shape;349;p20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0" name="Google Shape;350;p20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1" name="Google Shape;351;p20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2" name="Google Shape;352;p20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3" name="Google Shape;353;p20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4" name="Google Shape;354;p20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5" name="Google Shape;355;p20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6" name="Google Shape;356;p20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7" name="Google Shape;357;p20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8" name="Google Shape;358;p20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9" name="Google Shape;359;p20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0" name="Google Shape;360;p20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1" name="Google Shape;361;p20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2" name="Google Shape;362;p20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3" name="Google Shape;363;p20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4" name="Google Shape;364;p20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5" name="Google Shape;365;p20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366" name="Google Shape;366;p20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722075" y="596752"/>
            <a:ext cx="8110501" cy="3714823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20"/>
          <p:cNvSpPr txBox="1"/>
          <p:nvPr/>
        </p:nvSpPr>
        <p:spPr>
          <a:xfrm>
            <a:off x="185350" y="4508125"/>
            <a:ext cx="2916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Gryphsis Academy</a:t>
            </a:r>
            <a:endParaRPr sz="1000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2" name="Google Shape;372;p21"/>
          <p:cNvCxnSpPr/>
          <p:nvPr/>
        </p:nvCxnSpPr>
        <p:spPr>
          <a:xfrm rot="10800000" flipH="1">
            <a:off x="-2879289" y="3704375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3" name="Google Shape;373;p21"/>
          <p:cNvSpPr txBox="1"/>
          <p:nvPr/>
        </p:nvSpPr>
        <p:spPr>
          <a:xfrm>
            <a:off x="718625" y="94625"/>
            <a:ext cx="8110500" cy="5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100" b="1">
                <a:solidFill>
                  <a:schemeClr val="dk1"/>
                </a:solidFill>
              </a:rPr>
              <a:t>Radiant Lending Market Assets</a:t>
            </a:r>
            <a:endParaRPr sz="2100" b="1">
              <a:solidFill>
                <a:schemeClr val="dk1"/>
              </a:solidFill>
            </a:endParaRPr>
          </a:p>
        </p:txBody>
      </p:sp>
      <p:sp>
        <p:nvSpPr>
          <p:cNvPr id="374" name="Google Shape;374;p21"/>
          <p:cNvSpPr txBox="1"/>
          <p:nvPr/>
        </p:nvSpPr>
        <p:spPr>
          <a:xfrm>
            <a:off x="4067000" y="3714275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May 31, 2023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375" name="Google Shape;375;p21"/>
          <p:cNvSpPr txBox="1"/>
          <p:nvPr/>
        </p:nvSpPr>
        <p:spPr>
          <a:xfrm>
            <a:off x="4051550" y="3975525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376" name="Google Shape;376;p21"/>
          <p:cNvCxnSpPr/>
          <p:nvPr/>
        </p:nvCxnSpPr>
        <p:spPr>
          <a:xfrm rot="10800000" flipH="1">
            <a:off x="92511" y="3703475"/>
            <a:ext cx="5780700" cy="108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77" name="Google Shape;377;p21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378" name="Google Shape;378;p21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9" name="Google Shape;379;p21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0" name="Google Shape;380;p21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1" name="Google Shape;381;p21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2" name="Google Shape;382;p21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3" name="Google Shape;383;p21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4" name="Google Shape;384;p21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5" name="Google Shape;385;p21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386" name="Google Shape;386;p21"/>
          <p:cNvGrpSpPr/>
          <p:nvPr/>
        </p:nvGrpSpPr>
        <p:grpSpPr>
          <a:xfrm>
            <a:off x="2165941" y="3807588"/>
            <a:ext cx="371504" cy="330515"/>
            <a:chOff x="2250625" y="238125"/>
            <a:chExt cx="3052625" cy="2731525"/>
          </a:xfrm>
        </p:grpSpPr>
        <p:sp>
          <p:nvSpPr>
            <p:cNvPr id="387" name="Google Shape;387;p21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8" name="Google Shape;388;p21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9" name="Google Shape;389;p21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0" name="Google Shape;390;p21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1" name="Google Shape;391;p21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2" name="Google Shape;392;p21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3" name="Google Shape;393;p21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4" name="Google Shape;394;p21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395" name="Google Shape;395;p21"/>
          <p:cNvGrpSpPr/>
          <p:nvPr/>
        </p:nvGrpSpPr>
        <p:grpSpPr>
          <a:xfrm>
            <a:off x="2650086" y="3814199"/>
            <a:ext cx="1051088" cy="330453"/>
            <a:chOff x="241550" y="3361525"/>
            <a:chExt cx="7044825" cy="2094125"/>
          </a:xfrm>
        </p:grpSpPr>
        <p:sp>
          <p:nvSpPr>
            <p:cNvPr id="396" name="Google Shape;396;p21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7" name="Google Shape;397;p21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8" name="Google Shape;398;p21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9" name="Google Shape;399;p21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0" name="Google Shape;400;p21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1" name="Google Shape;401;p21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2" name="Google Shape;402;p21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3" name="Google Shape;403;p21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4" name="Google Shape;404;p21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5" name="Google Shape;405;p21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6" name="Google Shape;406;p21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7" name="Google Shape;407;p21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8" name="Google Shape;408;p21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9" name="Google Shape;409;p21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0" name="Google Shape;410;p21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1" name="Google Shape;411;p21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2" name="Google Shape;412;p21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aphicFrame>
        <p:nvGraphicFramePr>
          <p:cNvPr id="413" name="Google Shape;413;p21"/>
          <p:cNvGraphicFramePr/>
          <p:nvPr/>
        </p:nvGraphicFramePr>
        <p:xfrm>
          <a:off x="272225" y="822300"/>
          <a:ext cx="5329775" cy="3000000"/>
        </p:xfrm>
        <a:graphic>
          <a:graphicData uri="http://schemas.openxmlformats.org/drawingml/2006/table">
            <a:tbl>
              <a:tblPr>
                <a:noFill/>
                <a:tableStyleId>{40C80F7D-2CE3-44E0-BB90-7D6B165C47AC}</a:tableStyleId>
              </a:tblPr>
              <a:tblGrid>
                <a:gridCol w="1717850"/>
                <a:gridCol w="2246450"/>
                <a:gridCol w="1365475"/>
              </a:tblGrid>
              <a:tr h="328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Arbitrum</a:t>
                      </a:r>
                      <a:endParaRPr sz="1200"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b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BSC</a:t>
                      </a:r>
                      <a:endParaRPr sz="1200"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b">
                    <a:solidFill>
                      <a:srgbClr val="244C9A"/>
                    </a:solidFill>
                  </a:tcPr>
                </a:tc>
              </a:tr>
              <a:tr h="3247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Stablecoins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DAI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BUSD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328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USDC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USDC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328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USDT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USDT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3247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BTC/ETH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ETH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ETH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328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WBTC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>
                          <a:solidFill>
                            <a:schemeClr val="dk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BTCB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328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WSTETH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3247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Alt L1/L2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ARB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BNB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</a:tbl>
          </a:graphicData>
        </a:graphic>
      </p:graphicFrame>
      <p:sp>
        <p:nvSpPr>
          <p:cNvPr id="414" name="Google Shape;414;p21"/>
          <p:cNvSpPr txBox="1"/>
          <p:nvPr/>
        </p:nvSpPr>
        <p:spPr>
          <a:xfrm>
            <a:off x="92500" y="3803500"/>
            <a:ext cx="2916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Gryphsis Academy</a:t>
            </a:r>
            <a:endParaRPr sz="1000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9" name="Google Shape;419;p22"/>
          <p:cNvCxnSpPr/>
          <p:nvPr/>
        </p:nvCxnSpPr>
        <p:spPr>
          <a:xfrm rot="10800000" flipH="1">
            <a:off x="222436" y="455730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0" name="Google Shape;420;p22"/>
          <p:cNvSpPr txBox="1"/>
          <p:nvPr/>
        </p:nvSpPr>
        <p:spPr>
          <a:xfrm>
            <a:off x="718625" y="94625"/>
            <a:ext cx="8110500" cy="5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100" b="1">
                <a:solidFill>
                  <a:schemeClr val="dk1"/>
                </a:solidFill>
              </a:rPr>
              <a:t>Business Development Progress</a:t>
            </a:r>
            <a:endParaRPr sz="2100" b="1">
              <a:solidFill>
                <a:schemeClr val="dk1"/>
              </a:solidFill>
            </a:endParaRPr>
          </a:p>
        </p:txBody>
      </p:sp>
      <p:sp>
        <p:nvSpPr>
          <p:cNvPr id="421" name="Google Shape;421;p22"/>
          <p:cNvSpPr txBox="1"/>
          <p:nvPr/>
        </p:nvSpPr>
        <p:spPr>
          <a:xfrm>
            <a:off x="134899" y="4567189"/>
            <a:ext cx="44196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Gryphsis Academy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422" name="Google Shape;422;p22"/>
          <p:cNvSpPr txBox="1"/>
          <p:nvPr/>
        </p:nvSpPr>
        <p:spPr>
          <a:xfrm>
            <a:off x="5873325" y="456720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May 31, 2023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423" name="Google Shape;423;p22"/>
          <p:cNvSpPr txBox="1"/>
          <p:nvPr/>
        </p:nvSpPr>
        <p:spPr>
          <a:xfrm>
            <a:off x="5857875" y="482845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424" name="Google Shape;424;p22"/>
          <p:cNvCxnSpPr/>
          <p:nvPr/>
        </p:nvCxnSpPr>
        <p:spPr>
          <a:xfrm rot="10800000" flipH="1">
            <a:off x="222436" y="4546800"/>
            <a:ext cx="7644900" cy="204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25" name="Google Shape;425;p22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426" name="Google Shape;426;p22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7" name="Google Shape;427;p22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8" name="Google Shape;428;p22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9" name="Google Shape;429;p22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0" name="Google Shape;430;p22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1" name="Google Shape;431;p22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2" name="Google Shape;432;p22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3" name="Google Shape;433;p22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434" name="Google Shape;434;p22"/>
          <p:cNvGrpSpPr/>
          <p:nvPr/>
        </p:nvGrpSpPr>
        <p:grpSpPr>
          <a:xfrm>
            <a:off x="3972266" y="4660513"/>
            <a:ext cx="371504" cy="330515"/>
            <a:chOff x="2250625" y="238125"/>
            <a:chExt cx="3052625" cy="2731525"/>
          </a:xfrm>
        </p:grpSpPr>
        <p:sp>
          <p:nvSpPr>
            <p:cNvPr id="435" name="Google Shape;435;p22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6" name="Google Shape;436;p22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7" name="Google Shape;437;p22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8" name="Google Shape;438;p22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9" name="Google Shape;439;p22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0" name="Google Shape;440;p22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1" name="Google Shape;441;p22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2" name="Google Shape;442;p22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443" name="Google Shape;443;p22"/>
          <p:cNvGrpSpPr/>
          <p:nvPr/>
        </p:nvGrpSpPr>
        <p:grpSpPr>
          <a:xfrm>
            <a:off x="4456411" y="4667124"/>
            <a:ext cx="1051088" cy="330453"/>
            <a:chOff x="241550" y="3361525"/>
            <a:chExt cx="7044825" cy="2094125"/>
          </a:xfrm>
        </p:grpSpPr>
        <p:sp>
          <p:nvSpPr>
            <p:cNvPr id="444" name="Google Shape;444;p22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5" name="Google Shape;445;p22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6" name="Google Shape;446;p22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7" name="Google Shape;447;p22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8" name="Google Shape;448;p22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9" name="Google Shape;449;p22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0" name="Google Shape;450;p22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1" name="Google Shape;451;p22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2" name="Google Shape;452;p22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3" name="Google Shape;453;p22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4" name="Google Shape;454;p22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5" name="Google Shape;455;p22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6" name="Google Shape;456;p22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7" name="Google Shape;457;p22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8" name="Google Shape;458;p22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9" name="Google Shape;459;p22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0" name="Google Shape;460;p22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aphicFrame>
        <p:nvGraphicFramePr>
          <p:cNvPr id="461" name="Google Shape;461;p22"/>
          <p:cNvGraphicFramePr/>
          <p:nvPr/>
        </p:nvGraphicFramePr>
        <p:xfrm>
          <a:off x="185350" y="775950"/>
          <a:ext cx="7681975" cy="3593425"/>
        </p:xfrm>
        <a:graphic>
          <a:graphicData uri="http://schemas.openxmlformats.org/drawingml/2006/table">
            <a:tbl>
              <a:tblPr>
                <a:noFill/>
                <a:tableStyleId>{40C80F7D-2CE3-44E0-BB90-7D6B165C47AC}</a:tableStyleId>
              </a:tblPr>
              <a:tblGrid>
                <a:gridCol w="1674025"/>
                <a:gridCol w="6007950"/>
              </a:tblGrid>
              <a:tr h="393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Partners</a:t>
                      </a:r>
                      <a:endParaRPr sz="1200"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Details</a:t>
                      </a:r>
                      <a:endParaRPr sz="1200"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</a:tr>
              <a:tr h="7699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Stargate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Layer Zero / Stargate have cooperated with Radiant on many fronts since launch, including peer-reviewing Radiant’s smart contracts. Per Stargate’s snapshot proposal, the RDNT token will be supported as a bridgeable asset via their OFT bridge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5535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Lido Finance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Radiant Capital will support wstETH as part of the v2 deployment, and Lido will participate in a dual incentives program.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7699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Balancer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Radiant recently launched v2 in partnership with Balancer as part of the plans to expand RDNT liquidity. Within 24 hours, the RDNT-WETH pool became the largest Balancer pool on Arbitrum.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5535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Chainlink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Radiant has relied on Chainlink oracles since inception for all collateral assets on Arbitrum and will continue expanding Chainlink oracle support in the Omnichain vision.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5535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Arrakis &amp; Gamma Strategies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Radiant is partnering with Arrakis and Gamma Strategies per on-chain governance vote in order to expand multi-chain protocol owned liquidity.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66" name="Google Shape;466;p23"/>
          <p:cNvCxnSpPr/>
          <p:nvPr/>
        </p:nvCxnSpPr>
        <p:spPr>
          <a:xfrm rot="10800000" flipH="1">
            <a:off x="222436" y="440490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7" name="Google Shape;467;p23"/>
          <p:cNvSpPr txBox="1"/>
          <p:nvPr/>
        </p:nvSpPr>
        <p:spPr>
          <a:xfrm>
            <a:off x="718625" y="94625"/>
            <a:ext cx="8110500" cy="5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100" b="1">
                <a:solidFill>
                  <a:schemeClr val="dk1"/>
                </a:solidFill>
              </a:rPr>
              <a:t>Radiant </a:t>
            </a:r>
            <a:r>
              <a:rPr lang="zh-CN" sz="2100" b="1">
                <a:solidFill>
                  <a:schemeClr val="dk1"/>
                </a:solidFill>
              </a:rPr>
              <a:t>Development Roadmap</a:t>
            </a:r>
            <a:endParaRPr sz="2100" b="1">
              <a:solidFill>
                <a:schemeClr val="dk1"/>
              </a:solidFill>
            </a:endParaRPr>
          </a:p>
        </p:txBody>
      </p:sp>
      <p:sp>
        <p:nvSpPr>
          <p:cNvPr id="468" name="Google Shape;468;p23"/>
          <p:cNvSpPr txBox="1"/>
          <p:nvPr/>
        </p:nvSpPr>
        <p:spPr>
          <a:xfrm>
            <a:off x="134899" y="4414789"/>
            <a:ext cx="44196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Gryphsis Academy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469" name="Google Shape;469;p23"/>
          <p:cNvSpPr txBox="1"/>
          <p:nvPr/>
        </p:nvSpPr>
        <p:spPr>
          <a:xfrm>
            <a:off x="5873325" y="441480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May 31, 2023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470" name="Google Shape;470;p23"/>
          <p:cNvSpPr txBox="1"/>
          <p:nvPr/>
        </p:nvSpPr>
        <p:spPr>
          <a:xfrm>
            <a:off x="5857875" y="467605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471" name="Google Shape;471;p23"/>
          <p:cNvCxnSpPr/>
          <p:nvPr/>
        </p:nvCxnSpPr>
        <p:spPr>
          <a:xfrm rot="10800000" flipH="1">
            <a:off x="222436" y="4394400"/>
            <a:ext cx="7644900" cy="20400"/>
          </a:xfrm>
          <a:prstGeom prst="straightConnector1">
            <a:avLst/>
          </a:prstGeom>
          <a:noFill/>
          <a:ln w="19050" cap="flat" cmpd="sng">
            <a:solidFill>
              <a:srgbClr val="254C9A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72" name="Google Shape;472;p23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473" name="Google Shape;473;p23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4" name="Google Shape;474;p23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5" name="Google Shape;475;p23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6" name="Google Shape;476;p23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7" name="Google Shape;477;p23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8" name="Google Shape;478;p23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9" name="Google Shape;479;p23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0" name="Google Shape;480;p23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481" name="Google Shape;481;p23"/>
          <p:cNvGrpSpPr/>
          <p:nvPr/>
        </p:nvGrpSpPr>
        <p:grpSpPr>
          <a:xfrm>
            <a:off x="3972266" y="4508113"/>
            <a:ext cx="371504" cy="330515"/>
            <a:chOff x="2250625" y="238125"/>
            <a:chExt cx="3052625" cy="2731525"/>
          </a:xfrm>
        </p:grpSpPr>
        <p:sp>
          <p:nvSpPr>
            <p:cNvPr id="482" name="Google Shape;482;p23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3" name="Google Shape;483;p23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4" name="Google Shape;484;p23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5" name="Google Shape;485;p23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6" name="Google Shape;486;p23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7" name="Google Shape;487;p23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8" name="Google Shape;488;p23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9" name="Google Shape;489;p23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490" name="Google Shape;490;p23"/>
          <p:cNvGrpSpPr/>
          <p:nvPr/>
        </p:nvGrpSpPr>
        <p:grpSpPr>
          <a:xfrm>
            <a:off x="4456411" y="4514724"/>
            <a:ext cx="1051088" cy="330453"/>
            <a:chOff x="241550" y="3361525"/>
            <a:chExt cx="7044825" cy="2094125"/>
          </a:xfrm>
        </p:grpSpPr>
        <p:sp>
          <p:nvSpPr>
            <p:cNvPr id="491" name="Google Shape;491;p23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2" name="Google Shape;492;p23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3" name="Google Shape;493;p23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4" name="Google Shape;494;p23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5" name="Google Shape;495;p23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6" name="Google Shape;496;p23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7" name="Google Shape;497;p23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8" name="Google Shape;498;p23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9" name="Google Shape;499;p23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0" name="Google Shape;500;p23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1" name="Google Shape;501;p23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2" name="Google Shape;502;p23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3" name="Google Shape;503;p23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4" name="Google Shape;504;p23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5" name="Google Shape;505;p23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6" name="Google Shape;506;p23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7" name="Google Shape;507;p23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aphicFrame>
        <p:nvGraphicFramePr>
          <p:cNvPr id="508" name="Google Shape;508;p23"/>
          <p:cNvGraphicFramePr/>
          <p:nvPr/>
        </p:nvGraphicFramePr>
        <p:xfrm>
          <a:off x="185350" y="775950"/>
          <a:ext cx="7549600" cy="3520125"/>
        </p:xfrm>
        <a:graphic>
          <a:graphicData uri="http://schemas.openxmlformats.org/drawingml/2006/table">
            <a:tbl>
              <a:tblPr>
                <a:noFill/>
                <a:tableStyleId>{40C80F7D-2CE3-44E0-BB90-7D6B165C47AC}</a:tableStyleId>
              </a:tblPr>
              <a:tblGrid>
                <a:gridCol w="1645175"/>
                <a:gridCol w="5904425"/>
              </a:tblGrid>
              <a:tr h="4550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Version</a:t>
                      </a:r>
                      <a:endParaRPr sz="1200"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Roadmap</a:t>
                      </a:r>
                      <a:endParaRPr sz="1200"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</a:tr>
              <a:tr h="8915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V1.0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Fork of AAVE with Stargate expanding omnichain vision. Implementation and Real Yield. Solely on Arbitrum. 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6409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V2.0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LaverZero OFT implementation.Can scale to every EVM chain. Emissions extended to 2027. Dozens of new assets are to be supported as collateral.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8915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V3.0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Forego STG for full LayerZero implementation. Continue expanding omnichain vision.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6409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V4.0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Become the “LayerZero'' for liquidity &amp;yield. Help onboard the next 100 million users for crypto.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11B"/>
        </a:solidFill>
        <a:effectLst/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 descr="Deck-封面-02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5201603" y="344329"/>
            <a:ext cx="3485199" cy="2962279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3" descr="报告-封面设计-20230824-03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7369016" y="1875472"/>
            <a:ext cx="965835" cy="965835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/>
          <p:nvPr/>
        </p:nvSpPr>
        <p:spPr>
          <a:xfrm>
            <a:off x="437194" y="2439806"/>
            <a:ext cx="8478300" cy="5594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200" b="1">
                <a:solidFill>
                  <a:schemeClr val="lt1"/>
                </a:solidFill>
              </a:rPr>
              <a:t>并行</a:t>
            </a:r>
            <a:r>
              <a:rPr lang="zh-CN" sz="3200" b="1">
                <a:solidFill>
                  <a:schemeClr val="lt1"/>
                </a:solidFill>
              </a:rPr>
              <a:t>区块链: </a:t>
            </a:r>
            <a:endParaRPr sz="3200" b="1" i="0" u="none" strike="noStrike" cap="none">
              <a:solidFill>
                <a:schemeClr val="lt1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  <p:sp>
        <p:nvSpPr>
          <p:cNvPr id="57" name="Google Shape;57;p13"/>
          <p:cNvSpPr txBox="1"/>
          <p:nvPr/>
        </p:nvSpPr>
        <p:spPr>
          <a:xfrm>
            <a:off x="437194" y="3218738"/>
            <a:ext cx="8175600" cy="1248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200" b="1">
                <a:solidFill>
                  <a:srgbClr val="8C64FF"/>
                </a:solidFill>
              </a:rPr>
              <a:t>高性能</a:t>
            </a:r>
            <a:r>
              <a:rPr lang="en-US" altLang="zh-CN" sz="3200" b="1">
                <a:solidFill>
                  <a:srgbClr val="8C64FF"/>
                </a:solidFill>
              </a:rPr>
              <a:t> Web3 </a:t>
            </a:r>
            <a:r>
              <a:rPr lang="zh-CN" altLang="en-US" sz="3200" b="1">
                <a:solidFill>
                  <a:srgbClr val="8C64FF"/>
                </a:solidFill>
              </a:rPr>
              <a:t>的兵家必争地</a:t>
            </a:r>
            <a:endParaRPr sz="3200" b="1">
              <a:solidFill>
                <a:srgbClr val="8C64FF"/>
              </a:solidFill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rgbClr val="8C64FF"/>
              </a:solidFill>
            </a:endParaRPr>
          </a:p>
        </p:txBody>
      </p:sp>
      <p:pic>
        <p:nvPicPr>
          <p:cNvPr id="58" name="Google Shape;58;p13" descr="Gryphsis Academy-logo-左右组合-适用于深色背景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711518" y="506254"/>
            <a:ext cx="2794160" cy="53673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" name="Google Shape;59;p13"/>
          <p:cNvGrpSpPr/>
          <p:nvPr/>
        </p:nvGrpSpPr>
        <p:grpSpPr>
          <a:xfrm>
            <a:off x="5541645" y="820103"/>
            <a:ext cx="916374" cy="916374"/>
            <a:chOff x="1318" y="720"/>
            <a:chExt cx="6663" cy="6663"/>
          </a:xfrm>
        </p:grpSpPr>
        <p:pic>
          <p:nvPicPr>
            <p:cNvPr id="60" name="Google Shape;60;p13" descr="报告-封面设计-20230824-02"/>
            <p:cNvPicPr preferRelativeResize="0"/>
            <p:nvPr/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1318" y="720"/>
              <a:ext cx="6663" cy="666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" name="Google Shape;61;p13" descr="报告-封面设计-20230824-02"/>
            <p:cNvPicPr preferRelativeResize="0"/>
            <p:nvPr/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1318" y="720"/>
              <a:ext cx="6663" cy="666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2" name="Google Shape;62;p13" descr="报告-封面设计-20230824-03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7369016" y="1875472"/>
            <a:ext cx="965835" cy="96583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3" name="Google Shape;63;p13"/>
          <p:cNvGrpSpPr/>
          <p:nvPr/>
        </p:nvGrpSpPr>
        <p:grpSpPr>
          <a:xfrm>
            <a:off x="5541645" y="820103"/>
            <a:ext cx="916374" cy="916374"/>
            <a:chOff x="1318" y="720"/>
            <a:chExt cx="6663" cy="6663"/>
          </a:xfrm>
        </p:grpSpPr>
        <p:pic>
          <p:nvPicPr>
            <p:cNvPr id="64" name="Google Shape;64;p13" descr="报告-封面设计-20230824-02"/>
            <p:cNvPicPr preferRelativeResize="0"/>
            <p:nvPr/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1318" y="720"/>
              <a:ext cx="6663" cy="666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5" name="Google Shape;65;p13" descr="报告-封面设计-20230824-02"/>
            <p:cNvPicPr preferRelativeResize="0"/>
            <p:nvPr/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1318" y="720"/>
              <a:ext cx="6663" cy="666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3" name="Google Shape;513;p24"/>
          <p:cNvCxnSpPr/>
          <p:nvPr/>
        </p:nvCxnSpPr>
        <p:spPr>
          <a:xfrm rot="10800000" flipH="1">
            <a:off x="222436" y="455730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4" name="Google Shape;514;p24"/>
          <p:cNvSpPr txBox="1"/>
          <p:nvPr/>
        </p:nvSpPr>
        <p:spPr>
          <a:xfrm>
            <a:off x="718625" y="94625"/>
            <a:ext cx="8110500" cy="5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100" b="1">
                <a:solidFill>
                  <a:schemeClr val="dk1"/>
                </a:solidFill>
              </a:rPr>
              <a:t>Completed Milestones</a:t>
            </a:r>
            <a:endParaRPr sz="2100" b="1">
              <a:solidFill>
                <a:schemeClr val="dk1"/>
              </a:solidFill>
            </a:endParaRPr>
          </a:p>
        </p:txBody>
      </p:sp>
      <p:sp>
        <p:nvSpPr>
          <p:cNvPr id="515" name="Google Shape;515;p24"/>
          <p:cNvSpPr txBox="1"/>
          <p:nvPr/>
        </p:nvSpPr>
        <p:spPr>
          <a:xfrm>
            <a:off x="134899" y="4567189"/>
            <a:ext cx="44196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Gryphsis Academy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516" name="Google Shape;516;p24"/>
          <p:cNvSpPr txBox="1"/>
          <p:nvPr/>
        </p:nvSpPr>
        <p:spPr>
          <a:xfrm>
            <a:off x="5873325" y="456720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May 31, 2023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517" name="Google Shape;517;p24"/>
          <p:cNvSpPr txBox="1"/>
          <p:nvPr/>
        </p:nvSpPr>
        <p:spPr>
          <a:xfrm>
            <a:off x="5857875" y="482845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518" name="Google Shape;518;p24"/>
          <p:cNvCxnSpPr/>
          <p:nvPr/>
        </p:nvCxnSpPr>
        <p:spPr>
          <a:xfrm rot="10800000" flipH="1">
            <a:off x="222436" y="4546800"/>
            <a:ext cx="7644900" cy="204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19" name="Google Shape;519;p24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520" name="Google Shape;520;p24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1" name="Google Shape;521;p24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2" name="Google Shape;522;p24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3" name="Google Shape;523;p24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4" name="Google Shape;524;p24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5" name="Google Shape;525;p24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6" name="Google Shape;526;p24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7" name="Google Shape;527;p24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528" name="Google Shape;528;p24"/>
          <p:cNvGrpSpPr/>
          <p:nvPr/>
        </p:nvGrpSpPr>
        <p:grpSpPr>
          <a:xfrm>
            <a:off x="3972266" y="4660513"/>
            <a:ext cx="371504" cy="330515"/>
            <a:chOff x="2250625" y="238125"/>
            <a:chExt cx="3052625" cy="2731525"/>
          </a:xfrm>
        </p:grpSpPr>
        <p:sp>
          <p:nvSpPr>
            <p:cNvPr id="529" name="Google Shape;529;p24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0" name="Google Shape;530;p24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1" name="Google Shape;531;p24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2" name="Google Shape;532;p24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3" name="Google Shape;533;p24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4" name="Google Shape;534;p24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5" name="Google Shape;535;p24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6" name="Google Shape;536;p24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537" name="Google Shape;537;p24"/>
          <p:cNvGrpSpPr/>
          <p:nvPr/>
        </p:nvGrpSpPr>
        <p:grpSpPr>
          <a:xfrm>
            <a:off x="4456411" y="4667124"/>
            <a:ext cx="1051088" cy="330453"/>
            <a:chOff x="241550" y="3361525"/>
            <a:chExt cx="7044825" cy="2094125"/>
          </a:xfrm>
        </p:grpSpPr>
        <p:sp>
          <p:nvSpPr>
            <p:cNvPr id="538" name="Google Shape;538;p24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9" name="Google Shape;539;p24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0" name="Google Shape;540;p24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1" name="Google Shape;541;p24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2" name="Google Shape;542;p24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3" name="Google Shape;543;p24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4" name="Google Shape;544;p24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5" name="Google Shape;545;p24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6" name="Google Shape;546;p24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7" name="Google Shape;547;p24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8" name="Google Shape;548;p24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9" name="Google Shape;549;p24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0" name="Google Shape;550;p24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1" name="Google Shape;551;p24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2" name="Google Shape;552;p24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3" name="Google Shape;553;p24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4" name="Google Shape;554;p24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aphicFrame>
        <p:nvGraphicFramePr>
          <p:cNvPr id="555" name="Google Shape;555;p24"/>
          <p:cNvGraphicFramePr/>
          <p:nvPr/>
        </p:nvGraphicFramePr>
        <p:xfrm>
          <a:off x="185350" y="775950"/>
          <a:ext cx="7512500" cy="3594000"/>
        </p:xfrm>
        <a:graphic>
          <a:graphicData uri="http://schemas.openxmlformats.org/drawingml/2006/table">
            <a:tbl>
              <a:tblPr>
                <a:noFill/>
                <a:tableStyleId>{40C80F7D-2CE3-44E0-BB90-7D6B165C47AC}</a:tableStyleId>
              </a:tblPr>
              <a:tblGrid>
                <a:gridCol w="1637075"/>
                <a:gridCol w="5875425"/>
              </a:tblGrid>
              <a:tr h="3406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Season</a:t>
                      </a:r>
                      <a:endParaRPr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Milestones</a:t>
                      </a:r>
                      <a:endParaRPr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</a:tr>
              <a:tr h="6672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2022 Q3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Radiant Capital Fair Launches on Arbitrum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4797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Radiant grows to top TVL project on Arbitrum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6672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2022 Q4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Unveil Radiant’s framework for DAO-based governance and the Radiant Foundation Proposal (RFP)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4797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Dynamic Liquidity Providers Achieve $5M in Fees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4797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2023 Q1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Become the first Price/Fees Ratio Project in DeFi per TokenTerminal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4797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Launch of Radiant v2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0" name="Google Shape;560;p25"/>
          <p:cNvCxnSpPr/>
          <p:nvPr/>
        </p:nvCxnSpPr>
        <p:spPr>
          <a:xfrm rot="10800000" flipH="1">
            <a:off x="222436" y="455730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61" name="Google Shape;561;p25"/>
          <p:cNvSpPr txBox="1"/>
          <p:nvPr/>
        </p:nvSpPr>
        <p:spPr>
          <a:xfrm>
            <a:off x="718625" y="94625"/>
            <a:ext cx="8110500" cy="5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100" b="1">
                <a:solidFill>
                  <a:schemeClr val="dk1"/>
                </a:solidFill>
              </a:rPr>
              <a:t>Current Roadmap</a:t>
            </a:r>
            <a:r>
              <a:rPr lang="zh-CN" sz="2100" b="1">
                <a:solidFill>
                  <a:schemeClr val="dk1"/>
                </a:solidFill>
              </a:rPr>
              <a:t> </a:t>
            </a:r>
            <a:endParaRPr sz="2100" b="1">
              <a:solidFill>
                <a:schemeClr val="dk1"/>
              </a:solidFill>
            </a:endParaRPr>
          </a:p>
        </p:txBody>
      </p:sp>
      <p:sp>
        <p:nvSpPr>
          <p:cNvPr id="562" name="Google Shape;562;p25"/>
          <p:cNvSpPr txBox="1"/>
          <p:nvPr/>
        </p:nvSpPr>
        <p:spPr>
          <a:xfrm>
            <a:off x="134899" y="4567189"/>
            <a:ext cx="44196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Gryphsis Academy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563" name="Google Shape;563;p25"/>
          <p:cNvSpPr txBox="1"/>
          <p:nvPr/>
        </p:nvSpPr>
        <p:spPr>
          <a:xfrm>
            <a:off x="5873325" y="456720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May 31, 2023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564" name="Google Shape;564;p25"/>
          <p:cNvSpPr txBox="1"/>
          <p:nvPr/>
        </p:nvSpPr>
        <p:spPr>
          <a:xfrm>
            <a:off x="5857875" y="482845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565" name="Google Shape;565;p25"/>
          <p:cNvCxnSpPr/>
          <p:nvPr/>
        </p:nvCxnSpPr>
        <p:spPr>
          <a:xfrm rot="10800000" flipH="1">
            <a:off x="222436" y="4546800"/>
            <a:ext cx="7644900" cy="204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66" name="Google Shape;566;p25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567" name="Google Shape;567;p25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8" name="Google Shape;568;p25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9" name="Google Shape;569;p25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0" name="Google Shape;570;p25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1" name="Google Shape;571;p25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2" name="Google Shape;572;p25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3" name="Google Shape;573;p25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4" name="Google Shape;574;p25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575" name="Google Shape;575;p25"/>
          <p:cNvGrpSpPr/>
          <p:nvPr/>
        </p:nvGrpSpPr>
        <p:grpSpPr>
          <a:xfrm>
            <a:off x="3972266" y="4660513"/>
            <a:ext cx="371504" cy="330515"/>
            <a:chOff x="2250625" y="238125"/>
            <a:chExt cx="3052625" cy="2731525"/>
          </a:xfrm>
        </p:grpSpPr>
        <p:sp>
          <p:nvSpPr>
            <p:cNvPr id="576" name="Google Shape;576;p25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7" name="Google Shape;577;p25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8" name="Google Shape;578;p25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9" name="Google Shape;579;p25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0" name="Google Shape;580;p25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1" name="Google Shape;581;p25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2" name="Google Shape;582;p25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3" name="Google Shape;583;p25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584" name="Google Shape;584;p25"/>
          <p:cNvGrpSpPr/>
          <p:nvPr/>
        </p:nvGrpSpPr>
        <p:grpSpPr>
          <a:xfrm>
            <a:off x="4456411" y="4667124"/>
            <a:ext cx="1051088" cy="330453"/>
            <a:chOff x="241550" y="3361525"/>
            <a:chExt cx="7044825" cy="2094125"/>
          </a:xfrm>
        </p:grpSpPr>
        <p:sp>
          <p:nvSpPr>
            <p:cNvPr id="585" name="Google Shape;585;p25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6" name="Google Shape;586;p25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7" name="Google Shape;587;p25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8" name="Google Shape;588;p25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9" name="Google Shape;589;p25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90" name="Google Shape;590;p25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91" name="Google Shape;591;p25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92" name="Google Shape;592;p25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93" name="Google Shape;593;p25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94" name="Google Shape;594;p25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95" name="Google Shape;595;p25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96" name="Google Shape;596;p25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97" name="Google Shape;597;p25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98" name="Google Shape;598;p25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99" name="Google Shape;599;p25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00" name="Google Shape;600;p25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01" name="Google Shape;601;p25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aphicFrame>
        <p:nvGraphicFramePr>
          <p:cNvPr id="602" name="Google Shape;602;p25"/>
          <p:cNvGraphicFramePr/>
          <p:nvPr/>
        </p:nvGraphicFramePr>
        <p:xfrm>
          <a:off x="185350" y="775950"/>
          <a:ext cx="7681975" cy="3613775"/>
        </p:xfrm>
        <a:graphic>
          <a:graphicData uri="http://schemas.openxmlformats.org/drawingml/2006/table">
            <a:tbl>
              <a:tblPr>
                <a:noFill/>
                <a:tableStyleId>{40C80F7D-2CE3-44E0-BB90-7D6B165C47AC}</a:tableStyleId>
              </a:tblPr>
              <a:tblGrid>
                <a:gridCol w="1674000"/>
                <a:gridCol w="6007975"/>
              </a:tblGrid>
              <a:tr h="313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Season</a:t>
                      </a:r>
                      <a:endParaRPr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Milestones</a:t>
                      </a:r>
                      <a:endParaRPr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</a:tr>
              <a:tr h="5227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Q2 2023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1. Dual-emissions and expanded Oracle support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375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2. Collateral expansion   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5227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3. Ethereum Mainnet Deployment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375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Q3 2023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1. Deployment on more chains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375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2. Cross-Chain liquidations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375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3. Abstracted repayments → repay on any chain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375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4. Full LayerZero Messaging support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375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Q4 2023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Radiant Synthetics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7" name="Google Shape;607;p26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-65437" y="37700"/>
            <a:ext cx="9274876" cy="4521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08" name="Google Shape;608;p26"/>
          <p:cNvCxnSpPr/>
          <p:nvPr/>
        </p:nvCxnSpPr>
        <p:spPr>
          <a:xfrm rot="10800000" flipH="1">
            <a:off x="222436" y="440490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09" name="Google Shape;609;p26"/>
          <p:cNvSpPr txBox="1"/>
          <p:nvPr/>
        </p:nvSpPr>
        <p:spPr>
          <a:xfrm>
            <a:off x="718625" y="94625"/>
            <a:ext cx="8110500" cy="5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100" b="1">
                <a:solidFill>
                  <a:schemeClr val="dk1"/>
                </a:solidFill>
              </a:rPr>
              <a:t>dLP Function Chart</a:t>
            </a:r>
            <a:endParaRPr sz="2100" b="1">
              <a:solidFill>
                <a:schemeClr val="dk1"/>
              </a:solidFill>
            </a:endParaRPr>
          </a:p>
        </p:txBody>
      </p:sp>
      <p:sp>
        <p:nvSpPr>
          <p:cNvPr id="610" name="Google Shape;610;p26"/>
          <p:cNvSpPr txBox="1"/>
          <p:nvPr/>
        </p:nvSpPr>
        <p:spPr>
          <a:xfrm>
            <a:off x="7168725" y="441480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May 31, 2023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611" name="Google Shape;611;p26"/>
          <p:cNvSpPr txBox="1"/>
          <p:nvPr/>
        </p:nvSpPr>
        <p:spPr>
          <a:xfrm>
            <a:off x="7153275" y="467605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612" name="Google Shape;612;p26"/>
          <p:cNvCxnSpPr/>
          <p:nvPr/>
        </p:nvCxnSpPr>
        <p:spPr>
          <a:xfrm rot="10800000" flipH="1">
            <a:off x="222436" y="440490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13" name="Google Shape;613;p26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614" name="Google Shape;614;p26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15" name="Google Shape;615;p26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16" name="Google Shape;616;p26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17" name="Google Shape;617;p26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18" name="Google Shape;618;p26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19" name="Google Shape;619;p26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0" name="Google Shape;620;p26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1" name="Google Shape;621;p26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22" name="Google Shape;622;p26"/>
          <p:cNvGrpSpPr/>
          <p:nvPr/>
        </p:nvGrpSpPr>
        <p:grpSpPr>
          <a:xfrm>
            <a:off x="5267666" y="4508113"/>
            <a:ext cx="371504" cy="330515"/>
            <a:chOff x="2250625" y="238125"/>
            <a:chExt cx="3052625" cy="2731525"/>
          </a:xfrm>
        </p:grpSpPr>
        <p:sp>
          <p:nvSpPr>
            <p:cNvPr id="623" name="Google Shape;623;p26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4" name="Google Shape;624;p26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5" name="Google Shape;625;p26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6" name="Google Shape;626;p26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7" name="Google Shape;627;p26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8" name="Google Shape;628;p26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9" name="Google Shape;629;p26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0" name="Google Shape;630;p26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31" name="Google Shape;631;p26"/>
          <p:cNvGrpSpPr/>
          <p:nvPr/>
        </p:nvGrpSpPr>
        <p:grpSpPr>
          <a:xfrm>
            <a:off x="5751811" y="4514724"/>
            <a:ext cx="1051088" cy="330453"/>
            <a:chOff x="241550" y="3361525"/>
            <a:chExt cx="7044825" cy="2094125"/>
          </a:xfrm>
        </p:grpSpPr>
        <p:sp>
          <p:nvSpPr>
            <p:cNvPr id="632" name="Google Shape;632;p26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3" name="Google Shape;633;p26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4" name="Google Shape;634;p26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5" name="Google Shape;635;p26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6" name="Google Shape;636;p26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7" name="Google Shape;637;p26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8" name="Google Shape;638;p26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9" name="Google Shape;639;p26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0" name="Google Shape;640;p26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1" name="Google Shape;641;p26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2" name="Google Shape;642;p26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3" name="Google Shape;643;p26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4" name="Google Shape;644;p26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5" name="Google Shape;645;p26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6" name="Google Shape;646;p26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7" name="Google Shape;647;p26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8" name="Google Shape;648;p26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649" name="Google Shape;649;p26"/>
          <p:cNvSpPr txBox="1"/>
          <p:nvPr/>
        </p:nvSpPr>
        <p:spPr>
          <a:xfrm>
            <a:off x="119124" y="4414789"/>
            <a:ext cx="44196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Gryphsis Academy</a:t>
            </a:r>
            <a:endParaRPr sz="1000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08" name="Google Shape;608;p26"/>
          <p:cNvCxnSpPr/>
          <p:nvPr/>
        </p:nvCxnSpPr>
        <p:spPr>
          <a:xfrm rot="10800000" flipH="1">
            <a:off x="222436" y="440490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09" name="Google Shape;609;p26"/>
          <p:cNvSpPr txBox="1"/>
          <p:nvPr/>
        </p:nvSpPr>
        <p:spPr>
          <a:xfrm>
            <a:off x="718625" y="99705"/>
            <a:ext cx="8110500" cy="462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00" b="1">
                <a:solidFill>
                  <a:schemeClr val="dk1"/>
                </a:solidFill>
              </a:rPr>
              <a:t>Fuel</a:t>
            </a:r>
            <a:r>
              <a:rPr lang="zh-CN" altLang="en-US" sz="1800" b="1">
                <a:solidFill>
                  <a:schemeClr val="dk1"/>
                </a:solidFill>
              </a:rPr>
              <a:t>生态一览</a:t>
            </a:r>
            <a:endParaRPr sz="1800" b="1">
              <a:solidFill>
                <a:schemeClr val="dk1"/>
              </a:solidFill>
            </a:endParaRPr>
          </a:p>
        </p:txBody>
      </p:sp>
      <p:sp>
        <p:nvSpPr>
          <p:cNvPr id="610" name="Google Shape;610;p26"/>
          <p:cNvSpPr txBox="1"/>
          <p:nvPr/>
        </p:nvSpPr>
        <p:spPr>
          <a:xfrm>
            <a:off x="7168725" y="4414800"/>
            <a:ext cx="1990800" cy="339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</a:t>
            </a:r>
            <a:r>
              <a:rPr lang="en-US" altLang="zh-CN" sz="1000">
                <a:solidFill>
                  <a:srgbClr val="666666"/>
                </a:solidFill>
              </a:rPr>
              <a:t> Feb</a:t>
            </a:r>
            <a:r>
              <a:rPr lang="zh-CN" sz="1000">
                <a:solidFill>
                  <a:srgbClr val="666666"/>
                </a:solidFill>
              </a:rPr>
              <a:t> </a:t>
            </a:r>
            <a:r>
              <a:rPr lang="en-US" altLang="zh-CN" sz="1000">
                <a:solidFill>
                  <a:srgbClr val="666666"/>
                </a:solidFill>
              </a:rPr>
              <a:t>25</a:t>
            </a:r>
            <a:r>
              <a:rPr lang="zh-CN" sz="1000">
                <a:solidFill>
                  <a:srgbClr val="666666"/>
                </a:solidFill>
              </a:rPr>
              <a:t>, 202</a:t>
            </a:r>
            <a:r>
              <a:rPr lang="en-US" altLang="zh-CN" sz="1000">
                <a:solidFill>
                  <a:srgbClr val="666666"/>
                </a:solidFill>
              </a:rPr>
              <a:t>4</a:t>
            </a:r>
            <a:endParaRPr lang="en-US" altLang="zh-CN" sz="1000">
              <a:solidFill>
                <a:srgbClr val="666666"/>
              </a:solidFill>
            </a:endParaRPr>
          </a:p>
        </p:txBody>
      </p:sp>
      <p:sp>
        <p:nvSpPr>
          <p:cNvPr id="611" name="Google Shape;611;p26"/>
          <p:cNvSpPr txBox="1"/>
          <p:nvPr/>
        </p:nvSpPr>
        <p:spPr>
          <a:xfrm>
            <a:off x="7153275" y="467605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612" name="Google Shape;612;p26"/>
          <p:cNvCxnSpPr/>
          <p:nvPr/>
        </p:nvCxnSpPr>
        <p:spPr>
          <a:xfrm rot="10800000" flipH="1">
            <a:off x="222436" y="440490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13" name="Google Shape;613;p26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614" name="Google Shape;614;p26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15" name="Google Shape;615;p26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16" name="Google Shape;616;p26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17" name="Google Shape;617;p26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18" name="Google Shape;618;p26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19" name="Google Shape;619;p26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0" name="Google Shape;620;p26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1" name="Google Shape;621;p26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22" name="Google Shape;622;p26"/>
          <p:cNvGrpSpPr/>
          <p:nvPr/>
        </p:nvGrpSpPr>
        <p:grpSpPr>
          <a:xfrm>
            <a:off x="5267666" y="4508113"/>
            <a:ext cx="371504" cy="330515"/>
            <a:chOff x="2250625" y="238125"/>
            <a:chExt cx="3052625" cy="2731525"/>
          </a:xfrm>
        </p:grpSpPr>
        <p:sp>
          <p:nvSpPr>
            <p:cNvPr id="623" name="Google Shape;623;p26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4" name="Google Shape;624;p26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5" name="Google Shape;625;p26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6" name="Google Shape;626;p26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7" name="Google Shape;627;p26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8" name="Google Shape;628;p26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9" name="Google Shape;629;p26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0" name="Google Shape;630;p26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31" name="Google Shape;631;p26"/>
          <p:cNvGrpSpPr/>
          <p:nvPr/>
        </p:nvGrpSpPr>
        <p:grpSpPr>
          <a:xfrm>
            <a:off x="5751811" y="4514724"/>
            <a:ext cx="1051088" cy="330453"/>
            <a:chOff x="241550" y="3361525"/>
            <a:chExt cx="7044825" cy="2094125"/>
          </a:xfrm>
        </p:grpSpPr>
        <p:sp>
          <p:nvSpPr>
            <p:cNvPr id="632" name="Google Shape;632;p26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3" name="Google Shape;633;p26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4" name="Google Shape;634;p26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5" name="Google Shape;635;p26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6" name="Google Shape;636;p26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7" name="Google Shape;637;p26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8" name="Google Shape;638;p26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9" name="Google Shape;639;p26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0" name="Google Shape;640;p26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1" name="Google Shape;641;p26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2" name="Google Shape;642;p26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3" name="Google Shape;643;p26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4" name="Google Shape;644;p26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5" name="Google Shape;645;p26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6" name="Google Shape;646;p26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7" name="Google Shape;647;p26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8" name="Google Shape;648;p26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649" name="Google Shape;649;p26"/>
          <p:cNvSpPr txBox="1"/>
          <p:nvPr/>
        </p:nvSpPr>
        <p:spPr>
          <a:xfrm>
            <a:off x="119124" y="4414789"/>
            <a:ext cx="4419600" cy="339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</a:t>
            </a:r>
            <a:r>
              <a:rPr lang="en-US" altLang="zh-CN" sz="1000">
                <a:solidFill>
                  <a:srgbClr val="666666"/>
                </a:solidFill>
              </a:rPr>
              <a:t>RootDat</a:t>
            </a:r>
            <a:r>
              <a:rPr lang="en-US" altLang="zh-CN" sz="1000">
                <a:solidFill>
                  <a:srgbClr val="666666"/>
                </a:solidFill>
              </a:rPr>
              <a:t>a</a:t>
            </a:r>
            <a:endParaRPr lang="en-US" altLang="zh-CN" sz="1000">
              <a:solidFill>
                <a:srgbClr val="666666"/>
              </a:solidFill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4328160" y="851535"/>
            <a:ext cx="0" cy="3175000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521970" y="851535"/>
            <a:ext cx="30480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DeFi</a:t>
            </a:r>
            <a:endParaRPr lang="en-US" altLang="zh-CN"/>
          </a:p>
        </p:txBody>
      </p:sp>
      <p:cxnSp>
        <p:nvCxnSpPr>
          <p:cNvPr id="3" name="直接连接符 2"/>
          <p:cNvCxnSpPr/>
          <p:nvPr/>
        </p:nvCxnSpPr>
        <p:spPr>
          <a:xfrm>
            <a:off x="4380865" y="2322830"/>
            <a:ext cx="3958590" cy="0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4885690" y="851535"/>
            <a:ext cx="30480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NFT</a:t>
            </a:r>
            <a:endParaRPr lang="en-US" altLang="zh-CN"/>
          </a:p>
        </p:txBody>
      </p:sp>
      <p:sp>
        <p:nvSpPr>
          <p:cNvPr id="5" name="文本框 4"/>
          <p:cNvSpPr txBox="1"/>
          <p:nvPr/>
        </p:nvSpPr>
        <p:spPr>
          <a:xfrm>
            <a:off x="4836160" y="2418715"/>
            <a:ext cx="30480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基础</a:t>
            </a:r>
            <a:r>
              <a:rPr lang="zh-CN" altLang="en-US"/>
              <a:t>设施</a:t>
            </a:r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53695" y="1225550"/>
            <a:ext cx="1188000" cy="43313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285365" y="1226820"/>
            <a:ext cx="1697794" cy="4320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401955" y="1823085"/>
            <a:ext cx="1188000" cy="499928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4697730" y="3743960"/>
            <a:ext cx="2536825" cy="49149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353695" y="2495550"/>
            <a:ext cx="1334769" cy="4320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2296160" y="2495550"/>
            <a:ext cx="1432174" cy="43200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288925" y="3077210"/>
            <a:ext cx="1300909" cy="43200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16"/>
          <a:stretch>
            <a:fillRect/>
          </a:stretch>
        </p:blipFill>
        <p:spPr>
          <a:xfrm>
            <a:off x="2418715" y="3077210"/>
            <a:ext cx="1188000" cy="45045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18"/>
          <a:stretch>
            <a:fillRect/>
          </a:stretch>
        </p:blipFill>
        <p:spPr>
          <a:xfrm>
            <a:off x="384175" y="3673475"/>
            <a:ext cx="1205802" cy="43200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20"/>
          <a:stretch>
            <a:fillRect/>
          </a:stretch>
        </p:blipFill>
        <p:spPr>
          <a:xfrm>
            <a:off x="2418715" y="3673475"/>
            <a:ext cx="1188000" cy="49140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>
            <p:custDataLst>
              <p:tags r:id="rId21"/>
            </p:custDataLst>
          </p:nvPr>
        </p:nvPicPr>
        <p:blipFill>
          <a:blip r:embed="rId22"/>
          <a:stretch>
            <a:fillRect/>
          </a:stretch>
        </p:blipFill>
        <p:spPr>
          <a:xfrm>
            <a:off x="6209030" y="1471930"/>
            <a:ext cx="1847368" cy="43200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>
            <p:custDataLst>
              <p:tags r:id="rId23"/>
            </p:custDataLst>
          </p:nvPr>
        </p:nvPicPr>
        <p:blipFill>
          <a:blip r:embed="rId24"/>
          <a:stretch>
            <a:fillRect/>
          </a:stretch>
        </p:blipFill>
        <p:spPr>
          <a:xfrm>
            <a:off x="4697730" y="1471930"/>
            <a:ext cx="1053890" cy="43200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>
            <p:custDataLst>
              <p:tags r:id="rId25"/>
            </p:custDataLst>
          </p:nvPr>
        </p:nvPicPr>
        <p:blipFill>
          <a:blip r:embed="rId26"/>
          <a:stretch>
            <a:fillRect/>
          </a:stretch>
        </p:blipFill>
        <p:spPr>
          <a:xfrm>
            <a:off x="4697730" y="2725420"/>
            <a:ext cx="1357630" cy="497205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>
            <p:custDataLst>
              <p:tags r:id="rId27"/>
            </p:custDataLst>
          </p:nvPr>
        </p:nvPicPr>
        <p:blipFill>
          <a:blip r:embed="rId28"/>
          <a:stretch>
            <a:fillRect/>
          </a:stretch>
        </p:blipFill>
        <p:spPr>
          <a:xfrm>
            <a:off x="6471920" y="2725420"/>
            <a:ext cx="1104686" cy="432000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>
            <p:custDataLst>
              <p:tags r:id="rId29"/>
            </p:custDataLst>
          </p:nvPr>
        </p:nvPicPr>
        <p:blipFill>
          <a:blip r:embed="rId30"/>
          <a:stretch>
            <a:fillRect/>
          </a:stretch>
        </p:blipFill>
        <p:spPr>
          <a:xfrm>
            <a:off x="4697730" y="3222625"/>
            <a:ext cx="1301115" cy="521335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>
            <p:custDataLst>
              <p:tags r:id="rId31"/>
            </p:custDataLst>
          </p:nvPr>
        </p:nvPicPr>
        <p:blipFill>
          <a:blip r:embed="rId32"/>
          <a:stretch>
            <a:fillRect/>
          </a:stretch>
        </p:blipFill>
        <p:spPr>
          <a:xfrm>
            <a:off x="2285365" y="1823085"/>
            <a:ext cx="1463718" cy="432000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>
            <p:custDataLst>
              <p:tags r:id="rId33"/>
            </p:custDataLst>
          </p:nvPr>
        </p:nvPicPr>
        <p:blipFill>
          <a:blip r:embed="rId34"/>
          <a:stretch>
            <a:fillRect/>
          </a:stretch>
        </p:blipFill>
        <p:spPr>
          <a:xfrm>
            <a:off x="6471920" y="3222625"/>
            <a:ext cx="1412875" cy="471805"/>
          </a:xfrm>
          <a:prstGeom prst="rect">
            <a:avLst/>
          </a:prstGeom>
        </p:spPr>
      </p:pic>
      <p:cxnSp>
        <p:nvCxnSpPr>
          <p:cNvPr id="24" name="直接连接符 23"/>
          <p:cNvCxnSpPr/>
          <p:nvPr/>
        </p:nvCxnSpPr>
        <p:spPr>
          <a:xfrm>
            <a:off x="379730" y="788035"/>
            <a:ext cx="7959090" cy="0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4" name="Google Shape;654;p27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85350" y="354125"/>
            <a:ext cx="7399916" cy="41098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55" name="Google Shape;655;p27"/>
          <p:cNvCxnSpPr/>
          <p:nvPr/>
        </p:nvCxnSpPr>
        <p:spPr>
          <a:xfrm rot="10800000" flipH="1">
            <a:off x="222436" y="455730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6" name="Google Shape;656;p27"/>
          <p:cNvSpPr txBox="1"/>
          <p:nvPr/>
        </p:nvSpPr>
        <p:spPr>
          <a:xfrm>
            <a:off x="718625" y="94625"/>
            <a:ext cx="8110500" cy="5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100" b="1">
                <a:solidFill>
                  <a:schemeClr val="dk1"/>
                </a:solidFill>
              </a:rPr>
              <a:t>Business</a:t>
            </a:r>
            <a:r>
              <a:rPr lang="zh-CN" sz="2100" b="1">
                <a:solidFill>
                  <a:schemeClr val="dk1"/>
                </a:solidFill>
              </a:rPr>
              <a:t> Logic Code Implementation</a:t>
            </a:r>
            <a:endParaRPr sz="2100" b="1">
              <a:solidFill>
                <a:schemeClr val="dk1"/>
              </a:solidFill>
            </a:endParaRPr>
          </a:p>
        </p:txBody>
      </p:sp>
      <p:sp>
        <p:nvSpPr>
          <p:cNvPr id="657" name="Google Shape;657;p27"/>
          <p:cNvSpPr txBox="1"/>
          <p:nvPr/>
        </p:nvSpPr>
        <p:spPr>
          <a:xfrm>
            <a:off x="134899" y="4567189"/>
            <a:ext cx="44196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Gryphsis Academy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658" name="Google Shape;658;p27"/>
          <p:cNvSpPr txBox="1"/>
          <p:nvPr/>
        </p:nvSpPr>
        <p:spPr>
          <a:xfrm>
            <a:off x="5873325" y="456720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May 31, 2023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659" name="Google Shape;659;p27"/>
          <p:cNvSpPr txBox="1"/>
          <p:nvPr/>
        </p:nvSpPr>
        <p:spPr>
          <a:xfrm>
            <a:off x="5857875" y="482845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660" name="Google Shape;660;p27"/>
          <p:cNvCxnSpPr/>
          <p:nvPr/>
        </p:nvCxnSpPr>
        <p:spPr>
          <a:xfrm rot="10800000" flipH="1">
            <a:off x="222436" y="4546800"/>
            <a:ext cx="7644900" cy="204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61" name="Google Shape;661;p27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662" name="Google Shape;662;p27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3" name="Google Shape;663;p27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4" name="Google Shape;664;p27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5" name="Google Shape;665;p27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6" name="Google Shape;666;p27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7" name="Google Shape;667;p27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8" name="Google Shape;668;p27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9" name="Google Shape;669;p27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70" name="Google Shape;670;p27"/>
          <p:cNvGrpSpPr/>
          <p:nvPr/>
        </p:nvGrpSpPr>
        <p:grpSpPr>
          <a:xfrm>
            <a:off x="3972266" y="4660513"/>
            <a:ext cx="371504" cy="330515"/>
            <a:chOff x="2250625" y="238125"/>
            <a:chExt cx="3052625" cy="2731525"/>
          </a:xfrm>
        </p:grpSpPr>
        <p:sp>
          <p:nvSpPr>
            <p:cNvPr id="671" name="Google Shape;671;p27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2" name="Google Shape;672;p27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3" name="Google Shape;673;p27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4" name="Google Shape;674;p27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5" name="Google Shape;675;p27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6" name="Google Shape;676;p27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7" name="Google Shape;677;p27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8" name="Google Shape;678;p27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79" name="Google Shape;679;p27"/>
          <p:cNvGrpSpPr/>
          <p:nvPr/>
        </p:nvGrpSpPr>
        <p:grpSpPr>
          <a:xfrm>
            <a:off x="4456411" y="4667124"/>
            <a:ext cx="1051088" cy="330453"/>
            <a:chOff x="241550" y="3361525"/>
            <a:chExt cx="7044825" cy="2094125"/>
          </a:xfrm>
        </p:grpSpPr>
        <p:sp>
          <p:nvSpPr>
            <p:cNvPr id="680" name="Google Shape;680;p27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1" name="Google Shape;681;p27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2" name="Google Shape;682;p27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3" name="Google Shape;683;p27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4" name="Google Shape;684;p27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5" name="Google Shape;685;p27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6" name="Google Shape;686;p27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7" name="Google Shape;687;p27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8" name="Google Shape;688;p27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9" name="Google Shape;689;p27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0" name="Google Shape;690;p27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1" name="Google Shape;691;p27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2" name="Google Shape;692;p27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3" name="Google Shape;693;p27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4" name="Google Shape;694;p27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5" name="Google Shape;695;p27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6" name="Google Shape;696;p27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55" name="Google Shape;655;p27"/>
          <p:cNvCxnSpPr/>
          <p:nvPr/>
        </p:nvCxnSpPr>
        <p:spPr>
          <a:xfrm rot="10800000" flipH="1">
            <a:off x="222436" y="455730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6" name="Google Shape;656;p27"/>
          <p:cNvSpPr txBox="1"/>
          <p:nvPr/>
        </p:nvSpPr>
        <p:spPr>
          <a:xfrm>
            <a:off x="718625" y="94625"/>
            <a:ext cx="8110500" cy="5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100" b="1">
                <a:solidFill>
                  <a:schemeClr val="dk1"/>
                </a:solidFill>
              </a:rPr>
              <a:t>虚拟机工作</a:t>
            </a:r>
            <a:r>
              <a:rPr lang="zh-CN" sz="2100" b="1">
                <a:solidFill>
                  <a:schemeClr val="dk1"/>
                </a:solidFill>
              </a:rPr>
              <a:t>原理</a:t>
            </a:r>
            <a:endParaRPr lang="zh-CN" sz="2100" b="1">
              <a:solidFill>
                <a:schemeClr val="dk1"/>
              </a:solidFill>
            </a:endParaRPr>
          </a:p>
        </p:txBody>
      </p:sp>
      <p:sp>
        <p:nvSpPr>
          <p:cNvPr id="657" name="Google Shape;657;p27"/>
          <p:cNvSpPr txBox="1"/>
          <p:nvPr/>
        </p:nvSpPr>
        <p:spPr>
          <a:xfrm>
            <a:off x="134899" y="4567189"/>
            <a:ext cx="44196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Gryphsis Academy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658" name="Google Shape;658;p27"/>
          <p:cNvSpPr txBox="1"/>
          <p:nvPr/>
        </p:nvSpPr>
        <p:spPr>
          <a:xfrm>
            <a:off x="5873325" y="4567200"/>
            <a:ext cx="1990800" cy="339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</a:t>
            </a:r>
            <a:r>
              <a:rPr lang="en-US" altLang="zh-CN" sz="1000">
                <a:solidFill>
                  <a:srgbClr val="666666"/>
                </a:solidFill>
              </a:rPr>
              <a:t>Mar</a:t>
            </a:r>
            <a:r>
              <a:rPr lang="zh-CN" sz="1000">
                <a:solidFill>
                  <a:srgbClr val="666666"/>
                </a:solidFill>
              </a:rPr>
              <a:t> </a:t>
            </a:r>
            <a:r>
              <a:rPr lang="en-US" altLang="zh-CN" sz="1000">
                <a:solidFill>
                  <a:srgbClr val="666666"/>
                </a:solidFill>
              </a:rPr>
              <a:t>1</a:t>
            </a:r>
            <a:r>
              <a:rPr lang="zh-CN" sz="1000">
                <a:solidFill>
                  <a:srgbClr val="666666"/>
                </a:solidFill>
              </a:rPr>
              <a:t>, 202</a:t>
            </a:r>
            <a:r>
              <a:rPr lang="en-US" altLang="zh-CN" sz="1000">
                <a:solidFill>
                  <a:srgbClr val="666666"/>
                </a:solidFill>
              </a:rPr>
              <a:t>4</a:t>
            </a:r>
            <a:endParaRPr lang="en-US" altLang="zh-CN" sz="1000">
              <a:solidFill>
                <a:srgbClr val="666666"/>
              </a:solidFill>
            </a:endParaRPr>
          </a:p>
        </p:txBody>
      </p:sp>
      <p:sp>
        <p:nvSpPr>
          <p:cNvPr id="659" name="Google Shape;659;p27"/>
          <p:cNvSpPr txBox="1"/>
          <p:nvPr/>
        </p:nvSpPr>
        <p:spPr>
          <a:xfrm>
            <a:off x="5857875" y="482845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660" name="Google Shape;660;p27"/>
          <p:cNvCxnSpPr/>
          <p:nvPr/>
        </p:nvCxnSpPr>
        <p:spPr>
          <a:xfrm rot="10800000" flipH="1">
            <a:off x="222436" y="4546800"/>
            <a:ext cx="7644900" cy="204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61" name="Google Shape;661;p27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662" name="Google Shape;662;p27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3" name="Google Shape;663;p27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4" name="Google Shape;664;p27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5" name="Google Shape;665;p27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6" name="Google Shape;666;p27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7" name="Google Shape;667;p27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8" name="Google Shape;668;p27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9" name="Google Shape;669;p27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70" name="Google Shape;670;p27"/>
          <p:cNvGrpSpPr/>
          <p:nvPr/>
        </p:nvGrpSpPr>
        <p:grpSpPr>
          <a:xfrm>
            <a:off x="3972266" y="4660513"/>
            <a:ext cx="371504" cy="330515"/>
            <a:chOff x="2250625" y="238125"/>
            <a:chExt cx="3052625" cy="2731525"/>
          </a:xfrm>
        </p:grpSpPr>
        <p:sp>
          <p:nvSpPr>
            <p:cNvPr id="671" name="Google Shape;671;p27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2" name="Google Shape;672;p27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3" name="Google Shape;673;p27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4" name="Google Shape;674;p27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5" name="Google Shape;675;p27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6" name="Google Shape;676;p27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7" name="Google Shape;677;p27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8" name="Google Shape;678;p27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79" name="Google Shape;679;p27"/>
          <p:cNvGrpSpPr/>
          <p:nvPr/>
        </p:nvGrpSpPr>
        <p:grpSpPr>
          <a:xfrm>
            <a:off x="4456411" y="4667124"/>
            <a:ext cx="1051088" cy="330453"/>
            <a:chOff x="241550" y="3361525"/>
            <a:chExt cx="7044825" cy="2094125"/>
          </a:xfrm>
        </p:grpSpPr>
        <p:sp>
          <p:nvSpPr>
            <p:cNvPr id="680" name="Google Shape;680;p27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1" name="Google Shape;681;p27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2" name="Google Shape;682;p27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3" name="Google Shape;683;p27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4" name="Google Shape;684;p27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5" name="Google Shape;685;p27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6" name="Google Shape;686;p27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7" name="Google Shape;687;p27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8" name="Google Shape;688;p27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9" name="Google Shape;689;p27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0" name="Google Shape;690;p27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1" name="Google Shape;691;p27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2" name="Google Shape;692;p27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3" name="Google Shape;693;p27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4" name="Google Shape;694;p27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5" name="Google Shape;695;p27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6" name="Google Shape;696;p27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0" name="圆角矩形 9"/>
          <p:cNvSpPr/>
          <p:nvPr/>
        </p:nvSpPr>
        <p:spPr>
          <a:xfrm>
            <a:off x="3559810" y="607695"/>
            <a:ext cx="1745615" cy="508000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/>
              <a:t>智能合约代码（</a:t>
            </a:r>
            <a:r>
              <a:rPr lang="en-US" altLang="zh-CN" sz="1200"/>
              <a:t>Solidity/Rust/Go...</a:t>
            </a:r>
            <a:r>
              <a:rPr lang="zh-CN" altLang="en-US" sz="1200"/>
              <a:t>）</a:t>
            </a:r>
            <a:endParaRPr lang="zh-CN" altLang="en-US" sz="1200"/>
          </a:p>
        </p:txBody>
      </p:sp>
      <p:sp>
        <p:nvSpPr>
          <p:cNvPr id="2" name="圆角矩形 1"/>
          <p:cNvSpPr/>
          <p:nvPr>
            <p:custDataLst>
              <p:tags r:id="rId1"/>
            </p:custDataLst>
          </p:nvPr>
        </p:nvSpPr>
        <p:spPr>
          <a:xfrm>
            <a:off x="3467100" y="1757045"/>
            <a:ext cx="1990725" cy="409575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/>
              <a:t>opcode/wasm/ebpf</a:t>
            </a:r>
            <a:r>
              <a:rPr lang="zh-CN" altLang="en-US" sz="1200"/>
              <a:t>字节</a:t>
            </a:r>
            <a:r>
              <a:rPr lang="zh-CN" altLang="en-US" sz="1200"/>
              <a:t>码</a:t>
            </a:r>
            <a:endParaRPr lang="zh-CN" altLang="en-US" sz="1200"/>
          </a:p>
        </p:txBody>
      </p:sp>
      <p:sp>
        <p:nvSpPr>
          <p:cNvPr id="3" name="圆角矩形 2"/>
          <p:cNvSpPr/>
          <p:nvPr>
            <p:custDataLst>
              <p:tags r:id="rId2"/>
            </p:custDataLst>
          </p:nvPr>
        </p:nvSpPr>
        <p:spPr>
          <a:xfrm>
            <a:off x="3307715" y="2772410"/>
            <a:ext cx="2432685" cy="508000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/>
              <a:t>opcode/wasm/eBPF</a:t>
            </a:r>
            <a:r>
              <a:rPr lang="zh-CN" altLang="en-US" sz="1200"/>
              <a:t>虚拟机</a:t>
            </a:r>
            <a:endParaRPr lang="zh-CN" altLang="en-US" sz="1200"/>
          </a:p>
        </p:txBody>
      </p:sp>
      <p:sp>
        <p:nvSpPr>
          <p:cNvPr id="4" name="圆角矩形 3"/>
          <p:cNvSpPr/>
          <p:nvPr>
            <p:custDataLst>
              <p:tags r:id="rId3"/>
            </p:custDataLst>
          </p:nvPr>
        </p:nvSpPr>
        <p:spPr>
          <a:xfrm>
            <a:off x="2390775" y="3739515"/>
            <a:ext cx="623570" cy="508000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/>
              <a:t>X86</a:t>
            </a:r>
            <a:endParaRPr lang="en-US" altLang="zh-CN" sz="1200"/>
          </a:p>
        </p:txBody>
      </p:sp>
      <p:sp>
        <p:nvSpPr>
          <p:cNvPr id="5" name="圆角矩形 4"/>
          <p:cNvSpPr/>
          <p:nvPr>
            <p:custDataLst>
              <p:tags r:id="rId4"/>
            </p:custDataLst>
          </p:nvPr>
        </p:nvSpPr>
        <p:spPr>
          <a:xfrm>
            <a:off x="3622040" y="3739515"/>
            <a:ext cx="624205" cy="508000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/>
              <a:t>ARM</a:t>
            </a:r>
            <a:endParaRPr lang="en-US" altLang="zh-CN" sz="1200"/>
          </a:p>
        </p:txBody>
      </p:sp>
      <p:sp>
        <p:nvSpPr>
          <p:cNvPr id="6" name="圆角矩形 5"/>
          <p:cNvSpPr/>
          <p:nvPr>
            <p:custDataLst>
              <p:tags r:id="rId5"/>
            </p:custDataLst>
          </p:nvPr>
        </p:nvSpPr>
        <p:spPr>
          <a:xfrm>
            <a:off x="4834255" y="3739515"/>
            <a:ext cx="623570" cy="508000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/>
              <a:t>MIPS</a:t>
            </a:r>
            <a:endParaRPr lang="en-US" altLang="zh-CN" sz="1200"/>
          </a:p>
        </p:txBody>
      </p:sp>
      <p:sp>
        <p:nvSpPr>
          <p:cNvPr id="7" name="圆角矩形 6"/>
          <p:cNvSpPr/>
          <p:nvPr>
            <p:custDataLst>
              <p:tags r:id="rId6"/>
            </p:custDataLst>
          </p:nvPr>
        </p:nvSpPr>
        <p:spPr>
          <a:xfrm>
            <a:off x="6102985" y="3739515"/>
            <a:ext cx="623570" cy="508000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000"/>
              <a:t>...</a:t>
            </a:r>
            <a:endParaRPr lang="en-US" altLang="zh-CN" sz="2000"/>
          </a:p>
        </p:txBody>
      </p:sp>
      <p:sp>
        <p:nvSpPr>
          <p:cNvPr id="8" name="右箭头 7"/>
          <p:cNvSpPr/>
          <p:nvPr/>
        </p:nvSpPr>
        <p:spPr>
          <a:xfrm rot="5400000">
            <a:off x="4185920" y="1334770"/>
            <a:ext cx="507365" cy="191770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右箭头 8"/>
          <p:cNvSpPr/>
          <p:nvPr>
            <p:custDataLst>
              <p:tags r:id="rId7"/>
            </p:custDataLst>
          </p:nvPr>
        </p:nvSpPr>
        <p:spPr>
          <a:xfrm rot="5400000">
            <a:off x="4253865" y="2366010"/>
            <a:ext cx="409575" cy="191770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右箭头 10"/>
          <p:cNvSpPr/>
          <p:nvPr>
            <p:custDataLst>
              <p:tags r:id="rId8"/>
            </p:custDataLst>
          </p:nvPr>
        </p:nvSpPr>
        <p:spPr>
          <a:xfrm rot="2040000">
            <a:off x="5761355" y="3420110"/>
            <a:ext cx="381000" cy="191770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右箭头 11"/>
          <p:cNvSpPr/>
          <p:nvPr>
            <p:custDataLst>
              <p:tags r:id="rId9"/>
            </p:custDataLst>
          </p:nvPr>
        </p:nvSpPr>
        <p:spPr>
          <a:xfrm rot="5400000">
            <a:off x="4922520" y="3424555"/>
            <a:ext cx="381000" cy="191770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右箭头 12"/>
          <p:cNvSpPr/>
          <p:nvPr>
            <p:custDataLst>
              <p:tags r:id="rId10"/>
            </p:custDataLst>
          </p:nvPr>
        </p:nvSpPr>
        <p:spPr>
          <a:xfrm rot="5400000">
            <a:off x="3724910" y="3424555"/>
            <a:ext cx="381000" cy="191770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右箭头 13"/>
          <p:cNvSpPr/>
          <p:nvPr>
            <p:custDataLst>
              <p:tags r:id="rId11"/>
            </p:custDataLst>
          </p:nvPr>
        </p:nvSpPr>
        <p:spPr>
          <a:xfrm rot="7980000">
            <a:off x="2917190" y="3409950"/>
            <a:ext cx="381000" cy="191770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55" name="Google Shape;655;p27"/>
          <p:cNvCxnSpPr/>
          <p:nvPr/>
        </p:nvCxnSpPr>
        <p:spPr>
          <a:xfrm rot="10800000" flipH="1">
            <a:off x="222436" y="455730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6" name="Google Shape;656;p27"/>
          <p:cNvSpPr txBox="1"/>
          <p:nvPr/>
        </p:nvSpPr>
        <p:spPr>
          <a:xfrm>
            <a:off x="718625" y="94625"/>
            <a:ext cx="8110500" cy="5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100" b="1">
                <a:solidFill>
                  <a:schemeClr val="dk1"/>
                </a:solidFill>
              </a:rPr>
              <a:t>Actor</a:t>
            </a:r>
            <a:r>
              <a:rPr lang="zh-CN" altLang="en-US" sz="2100" b="1">
                <a:solidFill>
                  <a:schemeClr val="dk1"/>
                </a:solidFill>
              </a:rPr>
              <a:t>模型</a:t>
            </a:r>
            <a:endParaRPr lang="zh-CN" altLang="en-US" sz="2100" b="1">
              <a:solidFill>
                <a:schemeClr val="dk1"/>
              </a:solidFill>
            </a:endParaRPr>
          </a:p>
        </p:txBody>
      </p:sp>
      <p:sp>
        <p:nvSpPr>
          <p:cNvPr id="657" name="Google Shape;657;p27"/>
          <p:cNvSpPr txBox="1"/>
          <p:nvPr/>
        </p:nvSpPr>
        <p:spPr>
          <a:xfrm>
            <a:off x="134899" y="4567189"/>
            <a:ext cx="44196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Gryphsis Academy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658" name="Google Shape;658;p27"/>
          <p:cNvSpPr txBox="1"/>
          <p:nvPr/>
        </p:nvSpPr>
        <p:spPr>
          <a:xfrm>
            <a:off x="5873325" y="4567200"/>
            <a:ext cx="1990800" cy="339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</a:t>
            </a:r>
            <a:r>
              <a:rPr lang="en-US" altLang="zh-CN" sz="1000">
                <a:solidFill>
                  <a:srgbClr val="666666"/>
                </a:solidFill>
              </a:rPr>
              <a:t>Mar</a:t>
            </a:r>
            <a:r>
              <a:rPr lang="zh-CN" sz="1000">
                <a:solidFill>
                  <a:srgbClr val="666666"/>
                </a:solidFill>
              </a:rPr>
              <a:t> </a:t>
            </a:r>
            <a:r>
              <a:rPr lang="en-US" altLang="zh-CN" sz="1000">
                <a:solidFill>
                  <a:srgbClr val="666666"/>
                </a:solidFill>
              </a:rPr>
              <a:t>1</a:t>
            </a:r>
            <a:r>
              <a:rPr lang="zh-CN" sz="1000">
                <a:solidFill>
                  <a:srgbClr val="666666"/>
                </a:solidFill>
              </a:rPr>
              <a:t>, 202</a:t>
            </a:r>
            <a:r>
              <a:rPr lang="en-US" altLang="zh-CN" sz="1000">
                <a:solidFill>
                  <a:srgbClr val="666666"/>
                </a:solidFill>
              </a:rPr>
              <a:t>4</a:t>
            </a:r>
            <a:endParaRPr lang="en-US" altLang="zh-CN" sz="1000">
              <a:solidFill>
                <a:srgbClr val="666666"/>
              </a:solidFill>
            </a:endParaRPr>
          </a:p>
        </p:txBody>
      </p:sp>
      <p:sp>
        <p:nvSpPr>
          <p:cNvPr id="659" name="Google Shape;659;p27"/>
          <p:cNvSpPr txBox="1"/>
          <p:nvPr/>
        </p:nvSpPr>
        <p:spPr>
          <a:xfrm>
            <a:off x="5857875" y="482845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660" name="Google Shape;660;p27"/>
          <p:cNvCxnSpPr/>
          <p:nvPr/>
        </p:nvCxnSpPr>
        <p:spPr>
          <a:xfrm rot="10800000" flipH="1">
            <a:off x="222436" y="4546800"/>
            <a:ext cx="7644900" cy="204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61" name="Google Shape;661;p27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662" name="Google Shape;662;p27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3" name="Google Shape;663;p27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4" name="Google Shape;664;p27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5" name="Google Shape;665;p27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6" name="Google Shape;666;p27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7" name="Google Shape;667;p27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8" name="Google Shape;668;p27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9" name="Google Shape;669;p27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70" name="Google Shape;670;p27"/>
          <p:cNvGrpSpPr/>
          <p:nvPr/>
        </p:nvGrpSpPr>
        <p:grpSpPr>
          <a:xfrm>
            <a:off x="3972266" y="4660513"/>
            <a:ext cx="371504" cy="330515"/>
            <a:chOff x="2250625" y="238125"/>
            <a:chExt cx="3052625" cy="2731525"/>
          </a:xfrm>
        </p:grpSpPr>
        <p:sp>
          <p:nvSpPr>
            <p:cNvPr id="671" name="Google Shape;671;p27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2" name="Google Shape;672;p27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3" name="Google Shape;673;p27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4" name="Google Shape;674;p27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5" name="Google Shape;675;p27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6" name="Google Shape;676;p27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7" name="Google Shape;677;p27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8" name="Google Shape;678;p27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79" name="Google Shape;679;p27"/>
          <p:cNvGrpSpPr/>
          <p:nvPr/>
        </p:nvGrpSpPr>
        <p:grpSpPr>
          <a:xfrm>
            <a:off x="4456411" y="4667124"/>
            <a:ext cx="1051088" cy="330453"/>
            <a:chOff x="241550" y="3361525"/>
            <a:chExt cx="7044825" cy="2094125"/>
          </a:xfrm>
        </p:grpSpPr>
        <p:sp>
          <p:nvSpPr>
            <p:cNvPr id="680" name="Google Shape;680;p27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1" name="Google Shape;681;p27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2" name="Google Shape;682;p27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3" name="Google Shape;683;p27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4" name="Google Shape;684;p27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5" name="Google Shape;685;p27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6" name="Google Shape;686;p27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7" name="Google Shape;687;p27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8" name="Google Shape;688;p27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9" name="Google Shape;689;p27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0" name="Google Shape;690;p27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1" name="Google Shape;691;p27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2" name="Google Shape;692;p27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3" name="Google Shape;693;p27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4" name="Google Shape;694;p27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5" name="Google Shape;695;p27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6" name="Google Shape;696;p27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0" name="圆角矩形 9"/>
          <p:cNvSpPr/>
          <p:nvPr/>
        </p:nvSpPr>
        <p:spPr>
          <a:xfrm>
            <a:off x="3388360" y="1130935"/>
            <a:ext cx="1068070" cy="950595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Actor1</a:t>
            </a:r>
            <a:endParaRPr lang="en-US" altLang="zh-CN"/>
          </a:p>
          <a:p>
            <a:pPr algn="ctr"/>
            <a:endParaRPr lang="en-US" altLang="zh-CN"/>
          </a:p>
          <a:p>
            <a:pPr algn="ctr"/>
            <a:endParaRPr lang="en-US" altLang="zh-CN"/>
          </a:p>
        </p:txBody>
      </p:sp>
      <p:sp>
        <p:nvSpPr>
          <p:cNvPr id="18" name="矩形 17"/>
          <p:cNvSpPr/>
          <p:nvPr/>
        </p:nvSpPr>
        <p:spPr>
          <a:xfrm>
            <a:off x="3470275" y="1654175"/>
            <a:ext cx="923290" cy="280670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state</a:t>
            </a:r>
            <a:endParaRPr lang="en-US" altLang="zh-CN"/>
          </a:p>
        </p:txBody>
      </p:sp>
      <p:sp>
        <p:nvSpPr>
          <p:cNvPr id="19" name="圆角矩形 18"/>
          <p:cNvSpPr/>
          <p:nvPr>
            <p:custDataLst>
              <p:tags r:id="rId1"/>
            </p:custDataLst>
          </p:nvPr>
        </p:nvSpPr>
        <p:spPr>
          <a:xfrm>
            <a:off x="1515110" y="3233420"/>
            <a:ext cx="1068070" cy="950595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Actor1</a:t>
            </a:r>
            <a:endParaRPr lang="en-US" altLang="zh-CN"/>
          </a:p>
          <a:p>
            <a:pPr algn="ctr"/>
            <a:endParaRPr lang="en-US" altLang="zh-CN"/>
          </a:p>
          <a:p>
            <a:pPr algn="ctr"/>
            <a:endParaRPr lang="en-US" altLang="zh-CN"/>
          </a:p>
        </p:txBody>
      </p:sp>
      <p:sp>
        <p:nvSpPr>
          <p:cNvPr id="20" name="矩形 19"/>
          <p:cNvSpPr/>
          <p:nvPr>
            <p:custDataLst>
              <p:tags r:id="rId2"/>
            </p:custDataLst>
          </p:nvPr>
        </p:nvSpPr>
        <p:spPr>
          <a:xfrm>
            <a:off x="1597025" y="3756660"/>
            <a:ext cx="923290" cy="280670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state</a:t>
            </a:r>
            <a:endParaRPr lang="en-US" altLang="zh-CN"/>
          </a:p>
        </p:txBody>
      </p:sp>
      <p:sp>
        <p:nvSpPr>
          <p:cNvPr id="21" name="圆角矩形 20"/>
          <p:cNvSpPr/>
          <p:nvPr>
            <p:custDataLst>
              <p:tags r:id="rId3"/>
            </p:custDataLst>
          </p:nvPr>
        </p:nvSpPr>
        <p:spPr>
          <a:xfrm>
            <a:off x="5646420" y="3233420"/>
            <a:ext cx="1068070" cy="950595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Actor1</a:t>
            </a:r>
            <a:endParaRPr lang="en-US" altLang="zh-CN"/>
          </a:p>
          <a:p>
            <a:pPr algn="ctr"/>
            <a:endParaRPr lang="en-US" altLang="zh-CN"/>
          </a:p>
          <a:p>
            <a:pPr algn="ctr"/>
            <a:endParaRPr lang="en-US" altLang="zh-CN"/>
          </a:p>
        </p:txBody>
      </p:sp>
      <p:sp>
        <p:nvSpPr>
          <p:cNvPr id="22" name="矩形 21"/>
          <p:cNvSpPr/>
          <p:nvPr>
            <p:custDataLst>
              <p:tags r:id="rId4"/>
            </p:custDataLst>
          </p:nvPr>
        </p:nvSpPr>
        <p:spPr>
          <a:xfrm>
            <a:off x="5728335" y="3756660"/>
            <a:ext cx="923290" cy="280670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state</a:t>
            </a:r>
            <a:endParaRPr lang="en-US" altLang="zh-CN"/>
          </a:p>
        </p:txBody>
      </p:sp>
      <p:sp>
        <p:nvSpPr>
          <p:cNvPr id="25" name="上下箭头 24"/>
          <p:cNvSpPr/>
          <p:nvPr/>
        </p:nvSpPr>
        <p:spPr>
          <a:xfrm rot="19020000">
            <a:off x="5236845" y="1819275"/>
            <a:ext cx="253365" cy="1258570"/>
          </a:xfrm>
          <a:prstGeom prst="upDown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6" name="上下箭头 25"/>
          <p:cNvSpPr/>
          <p:nvPr>
            <p:custDataLst>
              <p:tags r:id="rId5"/>
            </p:custDataLst>
          </p:nvPr>
        </p:nvSpPr>
        <p:spPr>
          <a:xfrm rot="13320000">
            <a:off x="2466975" y="1813560"/>
            <a:ext cx="253365" cy="1258570"/>
          </a:xfrm>
          <a:prstGeom prst="upDown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7" name="上下箭头 26"/>
          <p:cNvSpPr/>
          <p:nvPr>
            <p:custDataLst>
              <p:tags r:id="rId6"/>
            </p:custDataLst>
          </p:nvPr>
        </p:nvSpPr>
        <p:spPr>
          <a:xfrm rot="16200000">
            <a:off x="3997325" y="2959735"/>
            <a:ext cx="253365" cy="1636395"/>
          </a:xfrm>
          <a:prstGeom prst="upDown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8" name="文本框 27"/>
          <p:cNvSpPr txBox="1"/>
          <p:nvPr/>
        </p:nvSpPr>
        <p:spPr>
          <a:xfrm rot="18720000">
            <a:off x="1890395" y="2112645"/>
            <a:ext cx="101790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message</a:t>
            </a:r>
            <a:endParaRPr lang="en-US" altLang="zh-CN"/>
          </a:p>
        </p:txBody>
      </p:sp>
      <p:sp>
        <p:nvSpPr>
          <p:cNvPr id="30" name="文本框 29"/>
          <p:cNvSpPr txBox="1"/>
          <p:nvPr>
            <p:custDataLst>
              <p:tags r:id="rId7"/>
            </p:custDataLst>
          </p:nvPr>
        </p:nvSpPr>
        <p:spPr>
          <a:xfrm>
            <a:off x="3614420" y="3344545"/>
            <a:ext cx="101790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message</a:t>
            </a:r>
            <a:endParaRPr lang="en-US" altLang="zh-CN"/>
          </a:p>
        </p:txBody>
      </p:sp>
      <p:sp>
        <p:nvSpPr>
          <p:cNvPr id="31" name="文本框 30"/>
          <p:cNvSpPr txBox="1"/>
          <p:nvPr>
            <p:custDataLst>
              <p:tags r:id="rId8"/>
            </p:custDataLst>
          </p:nvPr>
        </p:nvSpPr>
        <p:spPr>
          <a:xfrm rot="2880000">
            <a:off x="5034280" y="2113280"/>
            <a:ext cx="101790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message</a:t>
            </a:r>
            <a:endParaRPr lang="en-US" altLang="zh-CN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55" name="Google Shape;655;p27"/>
          <p:cNvCxnSpPr/>
          <p:nvPr/>
        </p:nvCxnSpPr>
        <p:spPr>
          <a:xfrm rot="10800000" flipH="1">
            <a:off x="222436" y="455730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6" name="Google Shape;656;p27"/>
          <p:cNvSpPr txBox="1"/>
          <p:nvPr/>
        </p:nvSpPr>
        <p:spPr>
          <a:xfrm>
            <a:off x="718625" y="94625"/>
            <a:ext cx="8110500" cy="5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100" b="1">
                <a:solidFill>
                  <a:schemeClr val="dk1"/>
                </a:solidFill>
              </a:rPr>
              <a:t>Memory locks</a:t>
            </a:r>
            <a:r>
              <a:rPr lang="zh-CN" altLang="en-US" sz="2100" b="1">
                <a:solidFill>
                  <a:schemeClr val="dk1"/>
                </a:solidFill>
              </a:rPr>
              <a:t>模型</a:t>
            </a:r>
            <a:endParaRPr lang="zh-CN" altLang="en-US" sz="2100" b="1">
              <a:solidFill>
                <a:schemeClr val="dk1"/>
              </a:solidFill>
            </a:endParaRPr>
          </a:p>
        </p:txBody>
      </p:sp>
      <p:sp>
        <p:nvSpPr>
          <p:cNvPr id="657" name="Google Shape;657;p27"/>
          <p:cNvSpPr txBox="1"/>
          <p:nvPr/>
        </p:nvSpPr>
        <p:spPr>
          <a:xfrm>
            <a:off x="185699" y="3716289"/>
            <a:ext cx="44196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Gryphsis Academy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658" name="Google Shape;658;p27"/>
          <p:cNvSpPr txBox="1"/>
          <p:nvPr/>
        </p:nvSpPr>
        <p:spPr>
          <a:xfrm>
            <a:off x="5924125" y="3716300"/>
            <a:ext cx="1990800" cy="339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</a:t>
            </a:r>
            <a:r>
              <a:rPr lang="en-US" altLang="zh-CN" sz="1000">
                <a:solidFill>
                  <a:srgbClr val="666666"/>
                </a:solidFill>
              </a:rPr>
              <a:t>Mar</a:t>
            </a:r>
            <a:r>
              <a:rPr lang="zh-CN" sz="1000">
                <a:solidFill>
                  <a:srgbClr val="666666"/>
                </a:solidFill>
              </a:rPr>
              <a:t> </a:t>
            </a:r>
            <a:r>
              <a:rPr lang="en-US" altLang="zh-CN" sz="1000">
                <a:solidFill>
                  <a:srgbClr val="666666"/>
                </a:solidFill>
              </a:rPr>
              <a:t>1</a:t>
            </a:r>
            <a:r>
              <a:rPr lang="zh-CN" sz="1000">
                <a:solidFill>
                  <a:srgbClr val="666666"/>
                </a:solidFill>
              </a:rPr>
              <a:t>, 202</a:t>
            </a:r>
            <a:r>
              <a:rPr lang="en-US" altLang="zh-CN" sz="1000">
                <a:solidFill>
                  <a:srgbClr val="666666"/>
                </a:solidFill>
              </a:rPr>
              <a:t>4</a:t>
            </a:r>
            <a:endParaRPr lang="en-US" altLang="zh-CN" sz="1000">
              <a:solidFill>
                <a:srgbClr val="666666"/>
              </a:solidFill>
            </a:endParaRPr>
          </a:p>
        </p:txBody>
      </p:sp>
      <p:sp>
        <p:nvSpPr>
          <p:cNvPr id="659" name="Google Shape;659;p27"/>
          <p:cNvSpPr txBox="1"/>
          <p:nvPr/>
        </p:nvSpPr>
        <p:spPr>
          <a:xfrm>
            <a:off x="5908675" y="397755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660" name="Google Shape;660;p27"/>
          <p:cNvCxnSpPr/>
          <p:nvPr/>
        </p:nvCxnSpPr>
        <p:spPr>
          <a:xfrm rot="10800000" flipH="1">
            <a:off x="273236" y="3695900"/>
            <a:ext cx="7644900" cy="204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61" name="Google Shape;661;p27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662" name="Google Shape;662;p27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3" name="Google Shape;663;p27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4" name="Google Shape;664;p27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5" name="Google Shape;665;p27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6" name="Google Shape;666;p27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7" name="Google Shape;667;p27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8" name="Google Shape;668;p27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9" name="Google Shape;669;p27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70" name="Google Shape;670;p27"/>
          <p:cNvGrpSpPr/>
          <p:nvPr/>
        </p:nvGrpSpPr>
        <p:grpSpPr>
          <a:xfrm>
            <a:off x="4023066" y="3809613"/>
            <a:ext cx="371504" cy="330515"/>
            <a:chOff x="2250625" y="238125"/>
            <a:chExt cx="3052625" cy="2731525"/>
          </a:xfrm>
        </p:grpSpPr>
        <p:sp>
          <p:nvSpPr>
            <p:cNvPr id="671" name="Google Shape;671;p27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2" name="Google Shape;672;p27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3" name="Google Shape;673;p27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4" name="Google Shape;674;p27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5" name="Google Shape;675;p27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6" name="Google Shape;676;p27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7" name="Google Shape;677;p27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8" name="Google Shape;678;p27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79" name="Google Shape;679;p27"/>
          <p:cNvGrpSpPr/>
          <p:nvPr/>
        </p:nvGrpSpPr>
        <p:grpSpPr>
          <a:xfrm>
            <a:off x="4507211" y="3816224"/>
            <a:ext cx="1051088" cy="330453"/>
            <a:chOff x="241550" y="3361525"/>
            <a:chExt cx="7044825" cy="2094125"/>
          </a:xfrm>
        </p:grpSpPr>
        <p:sp>
          <p:nvSpPr>
            <p:cNvPr id="680" name="Google Shape;680;p27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1" name="Google Shape;681;p27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2" name="Google Shape;682;p27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3" name="Google Shape;683;p27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4" name="Google Shape;684;p27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5" name="Google Shape;685;p27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6" name="Google Shape;686;p27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7" name="Google Shape;687;p27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8" name="Google Shape;688;p27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9" name="Google Shape;689;p27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0" name="Google Shape;690;p27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1" name="Google Shape;691;p27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2" name="Google Shape;692;p27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3" name="Google Shape;693;p27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4" name="Google Shape;694;p27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5" name="Google Shape;695;p27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6" name="Google Shape;696;p27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2" name="圆角矩形 1"/>
          <p:cNvSpPr/>
          <p:nvPr/>
        </p:nvSpPr>
        <p:spPr>
          <a:xfrm>
            <a:off x="2589530" y="1828165"/>
            <a:ext cx="1023620" cy="453390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共享</a:t>
            </a:r>
            <a:r>
              <a:rPr lang="zh-CN" altLang="en-US"/>
              <a:t>资源</a:t>
            </a:r>
            <a:endParaRPr lang="zh-CN" altLang="en-US"/>
          </a:p>
        </p:txBody>
      </p:sp>
      <p:sp>
        <p:nvSpPr>
          <p:cNvPr id="3" name="圆角矩形 2"/>
          <p:cNvSpPr/>
          <p:nvPr/>
        </p:nvSpPr>
        <p:spPr>
          <a:xfrm>
            <a:off x="6908165" y="1900555"/>
            <a:ext cx="787400" cy="38100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任务</a:t>
            </a:r>
            <a:r>
              <a:rPr lang="en-US" altLang="zh-CN"/>
              <a:t>1</a:t>
            </a:r>
            <a:endParaRPr lang="en-US" altLang="zh-CN"/>
          </a:p>
        </p:txBody>
      </p:sp>
      <p:sp>
        <p:nvSpPr>
          <p:cNvPr id="4" name="圆角矩形 3"/>
          <p:cNvSpPr/>
          <p:nvPr>
            <p:custDataLst>
              <p:tags r:id="rId1"/>
            </p:custDataLst>
          </p:nvPr>
        </p:nvSpPr>
        <p:spPr>
          <a:xfrm>
            <a:off x="401955" y="1049020"/>
            <a:ext cx="787400" cy="38100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任务</a:t>
            </a:r>
            <a:r>
              <a:rPr lang="en-US" altLang="zh-CN"/>
              <a:t>2</a:t>
            </a:r>
            <a:endParaRPr lang="en-US" altLang="zh-CN"/>
          </a:p>
        </p:txBody>
      </p:sp>
      <p:sp>
        <p:nvSpPr>
          <p:cNvPr id="5" name="圆角矩形 4"/>
          <p:cNvSpPr/>
          <p:nvPr>
            <p:custDataLst>
              <p:tags r:id="rId2"/>
            </p:custDataLst>
          </p:nvPr>
        </p:nvSpPr>
        <p:spPr>
          <a:xfrm>
            <a:off x="401955" y="1900555"/>
            <a:ext cx="787400" cy="38100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任务</a:t>
            </a:r>
            <a:r>
              <a:rPr lang="en-US" altLang="zh-CN"/>
              <a:t>3</a:t>
            </a:r>
            <a:endParaRPr lang="en-US" altLang="zh-CN"/>
          </a:p>
        </p:txBody>
      </p:sp>
      <p:sp>
        <p:nvSpPr>
          <p:cNvPr id="6" name="圆角矩形 5"/>
          <p:cNvSpPr/>
          <p:nvPr>
            <p:custDataLst>
              <p:tags r:id="rId3"/>
            </p:custDataLst>
          </p:nvPr>
        </p:nvSpPr>
        <p:spPr>
          <a:xfrm>
            <a:off x="401955" y="2996565"/>
            <a:ext cx="787400" cy="38100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任务</a:t>
            </a:r>
            <a:r>
              <a:rPr lang="en-US" altLang="zh-CN"/>
              <a:t>4</a:t>
            </a:r>
            <a:endParaRPr lang="en-US" altLang="zh-CN"/>
          </a:p>
        </p:txBody>
      </p:sp>
      <p:cxnSp>
        <p:nvCxnSpPr>
          <p:cNvPr id="7" name="直接连接符 6"/>
          <p:cNvCxnSpPr/>
          <p:nvPr/>
        </p:nvCxnSpPr>
        <p:spPr>
          <a:xfrm flipV="1">
            <a:off x="3790315" y="948690"/>
            <a:ext cx="887730" cy="769620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>
            <p:custDataLst>
              <p:tags r:id="rId4"/>
            </p:custDataLst>
          </p:nvPr>
        </p:nvCxnSpPr>
        <p:spPr>
          <a:xfrm>
            <a:off x="3719195" y="2452370"/>
            <a:ext cx="949325" cy="868680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3937000" y="1718310"/>
            <a:ext cx="1762125" cy="737235"/>
          </a:xfrm>
          <a:prstGeom prst="rect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r>
              <a:rPr lang="en-US" altLang="zh-CN"/>
              <a:t>lock();</a:t>
            </a:r>
            <a:endParaRPr lang="en-US" altLang="zh-CN"/>
          </a:p>
          <a:p>
            <a:r>
              <a:rPr lang="en-US" altLang="zh-CN"/>
              <a:t>read_and_update();</a:t>
            </a:r>
            <a:endParaRPr lang="en-US" altLang="zh-CN"/>
          </a:p>
          <a:p>
            <a:r>
              <a:rPr lang="en-US" altLang="zh-CN"/>
              <a:t>unlock();</a:t>
            </a:r>
            <a:endParaRPr lang="en-US" altLang="zh-CN"/>
          </a:p>
        </p:txBody>
      </p:sp>
      <p:sp>
        <p:nvSpPr>
          <p:cNvPr id="11" name="左箭头 10"/>
          <p:cNvSpPr/>
          <p:nvPr/>
        </p:nvSpPr>
        <p:spPr>
          <a:xfrm>
            <a:off x="5999480" y="2007870"/>
            <a:ext cx="659765" cy="235585"/>
          </a:xfrm>
          <a:prstGeom prst="leftArrow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2" name="直接箭头连接符 11"/>
          <p:cNvCxnSpPr/>
          <p:nvPr/>
        </p:nvCxnSpPr>
        <p:spPr>
          <a:xfrm>
            <a:off x="1499870" y="1410970"/>
            <a:ext cx="814705" cy="470535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dash"/>
            <a:tailEnd type="arrow" w="med" len="med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/>
          <p:nvPr>
            <p:custDataLst>
              <p:tags r:id="rId5"/>
            </p:custDataLst>
          </p:nvPr>
        </p:nvCxnSpPr>
        <p:spPr>
          <a:xfrm>
            <a:off x="1382395" y="2099310"/>
            <a:ext cx="905510" cy="0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dash"/>
            <a:tailEnd type="arrow" w="med" len="med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/>
          <p:nvPr>
            <p:custDataLst>
              <p:tags r:id="rId6"/>
            </p:custDataLst>
          </p:nvPr>
        </p:nvCxnSpPr>
        <p:spPr>
          <a:xfrm flipV="1">
            <a:off x="1382395" y="2306955"/>
            <a:ext cx="914400" cy="860425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dash"/>
            <a:tailEnd type="arrow" w="med" len="med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 rot="1800000">
            <a:off x="1674495" y="1291590"/>
            <a:ext cx="57467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等待</a:t>
            </a:r>
            <a:endParaRPr lang="zh-CN" altLang="en-US"/>
          </a:p>
        </p:txBody>
      </p:sp>
      <p:sp>
        <p:nvSpPr>
          <p:cNvPr id="16" name="文本框 15"/>
          <p:cNvSpPr txBox="1"/>
          <p:nvPr>
            <p:custDataLst>
              <p:tags r:id="rId7"/>
            </p:custDataLst>
          </p:nvPr>
        </p:nvSpPr>
        <p:spPr>
          <a:xfrm>
            <a:off x="1420495" y="1792605"/>
            <a:ext cx="57467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等待</a:t>
            </a:r>
            <a:endParaRPr lang="zh-CN" altLang="en-US"/>
          </a:p>
        </p:txBody>
      </p:sp>
      <p:sp>
        <p:nvSpPr>
          <p:cNvPr id="17" name="文本框 16"/>
          <p:cNvSpPr txBox="1"/>
          <p:nvPr>
            <p:custDataLst>
              <p:tags r:id="rId8"/>
            </p:custDataLst>
          </p:nvPr>
        </p:nvSpPr>
        <p:spPr>
          <a:xfrm rot="19020000">
            <a:off x="1451610" y="2455545"/>
            <a:ext cx="57467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等待</a:t>
            </a:r>
            <a:endParaRPr lang="zh-CN" alt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55" name="Google Shape;655;p27"/>
          <p:cNvCxnSpPr/>
          <p:nvPr/>
        </p:nvCxnSpPr>
        <p:spPr>
          <a:xfrm rot="10800000" flipH="1">
            <a:off x="222436" y="455730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6" name="Google Shape;656;p27"/>
          <p:cNvSpPr txBox="1"/>
          <p:nvPr/>
        </p:nvSpPr>
        <p:spPr>
          <a:xfrm>
            <a:off x="718625" y="94625"/>
            <a:ext cx="8110500" cy="5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100" b="1">
                <a:solidFill>
                  <a:schemeClr val="dk1"/>
                </a:solidFill>
              </a:rPr>
              <a:t>死锁</a:t>
            </a:r>
            <a:r>
              <a:rPr lang="en-US" altLang="zh-CN" sz="2100" b="1">
                <a:solidFill>
                  <a:schemeClr val="dk1"/>
                </a:solidFill>
              </a:rPr>
              <a:t>-</a:t>
            </a:r>
            <a:r>
              <a:rPr lang="zh-CN" altLang="en-US" sz="2100" b="1">
                <a:solidFill>
                  <a:schemeClr val="dk1"/>
                </a:solidFill>
              </a:rPr>
              <a:t>活锁</a:t>
            </a:r>
            <a:r>
              <a:rPr lang="en-US" altLang="zh-CN" sz="2100" b="1">
                <a:solidFill>
                  <a:schemeClr val="dk1"/>
                </a:solidFill>
              </a:rPr>
              <a:t>-</a:t>
            </a:r>
            <a:r>
              <a:rPr lang="zh-CN" altLang="en-US" sz="2100" b="1">
                <a:solidFill>
                  <a:schemeClr val="dk1"/>
                </a:solidFill>
              </a:rPr>
              <a:t>饥饿</a:t>
            </a:r>
            <a:endParaRPr lang="zh-CN" altLang="en-US" sz="2100" b="1">
              <a:solidFill>
                <a:schemeClr val="dk1"/>
              </a:solidFill>
            </a:endParaRPr>
          </a:p>
        </p:txBody>
      </p:sp>
      <p:sp>
        <p:nvSpPr>
          <p:cNvPr id="657" name="Google Shape;657;p27"/>
          <p:cNvSpPr txBox="1"/>
          <p:nvPr/>
        </p:nvSpPr>
        <p:spPr>
          <a:xfrm>
            <a:off x="185699" y="4339224"/>
            <a:ext cx="44196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Gryphsis Academy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658" name="Google Shape;658;p27"/>
          <p:cNvSpPr txBox="1"/>
          <p:nvPr/>
        </p:nvSpPr>
        <p:spPr>
          <a:xfrm>
            <a:off x="6793440" y="4365270"/>
            <a:ext cx="1990800" cy="339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</a:t>
            </a:r>
            <a:r>
              <a:rPr lang="en-US" altLang="zh-CN" sz="1000">
                <a:solidFill>
                  <a:srgbClr val="666666"/>
                </a:solidFill>
              </a:rPr>
              <a:t>Mar</a:t>
            </a:r>
            <a:r>
              <a:rPr lang="zh-CN" sz="1000">
                <a:solidFill>
                  <a:srgbClr val="666666"/>
                </a:solidFill>
              </a:rPr>
              <a:t> </a:t>
            </a:r>
            <a:r>
              <a:rPr lang="en-US" altLang="zh-CN" sz="1000">
                <a:solidFill>
                  <a:srgbClr val="666666"/>
                </a:solidFill>
              </a:rPr>
              <a:t>1</a:t>
            </a:r>
            <a:r>
              <a:rPr lang="zh-CN" sz="1000">
                <a:solidFill>
                  <a:srgbClr val="666666"/>
                </a:solidFill>
              </a:rPr>
              <a:t>, 202</a:t>
            </a:r>
            <a:r>
              <a:rPr lang="en-US" altLang="zh-CN" sz="1000">
                <a:solidFill>
                  <a:srgbClr val="666666"/>
                </a:solidFill>
              </a:rPr>
              <a:t>4</a:t>
            </a:r>
            <a:endParaRPr lang="en-US" altLang="zh-CN" sz="1000">
              <a:solidFill>
                <a:srgbClr val="666666"/>
              </a:solidFill>
            </a:endParaRPr>
          </a:p>
        </p:txBody>
      </p:sp>
      <p:sp>
        <p:nvSpPr>
          <p:cNvPr id="659" name="Google Shape;659;p27"/>
          <p:cNvSpPr txBox="1"/>
          <p:nvPr/>
        </p:nvSpPr>
        <p:spPr>
          <a:xfrm>
            <a:off x="6777990" y="462652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660" name="Google Shape;660;p27"/>
          <p:cNvCxnSpPr/>
          <p:nvPr/>
        </p:nvCxnSpPr>
        <p:spPr>
          <a:xfrm>
            <a:off x="273236" y="4339235"/>
            <a:ext cx="8526145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61" name="Google Shape;661;p27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662" name="Google Shape;662;p27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3" name="Google Shape;663;p27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4" name="Google Shape;664;p27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5" name="Google Shape;665;p27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6" name="Google Shape;666;p27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7" name="Google Shape;667;p27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8" name="Google Shape;668;p27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9" name="Google Shape;669;p27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70" name="Google Shape;670;p27"/>
          <p:cNvGrpSpPr/>
          <p:nvPr/>
        </p:nvGrpSpPr>
        <p:grpSpPr>
          <a:xfrm>
            <a:off x="4892381" y="4458583"/>
            <a:ext cx="371504" cy="330515"/>
            <a:chOff x="2250625" y="238125"/>
            <a:chExt cx="3052625" cy="2731525"/>
          </a:xfrm>
        </p:grpSpPr>
        <p:sp>
          <p:nvSpPr>
            <p:cNvPr id="671" name="Google Shape;671;p27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2" name="Google Shape;672;p27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3" name="Google Shape;673;p27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4" name="Google Shape;674;p27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5" name="Google Shape;675;p27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6" name="Google Shape;676;p27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7" name="Google Shape;677;p27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8" name="Google Shape;678;p27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79" name="Google Shape;679;p27"/>
          <p:cNvGrpSpPr/>
          <p:nvPr/>
        </p:nvGrpSpPr>
        <p:grpSpPr>
          <a:xfrm>
            <a:off x="5376526" y="4465194"/>
            <a:ext cx="1051088" cy="330453"/>
            <a:chOff x="241550" y="3361525"/>
            <a:chExt cx="7044825" cy="2094125"/>
          </a:xfrm>
        </p:grpSpPr>
        <p:sp>
          <p:nvSpPr>
            <p:cNvPr id="680" name="Google Shape;680;p27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1" name="Google Shape;681;p27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2" name="Google Shape;682;p27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3" name="Google Shape;683;p27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4" name="Google Shape;684;p27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5" name="Google Shape;685;p27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6" name="Google Shape;686;p27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7" name="Google Shape;687;p27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8" name="Google Shape;688;p27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9" name="Google Shape;689;p27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0" name="Google Shape;690;p27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1" name="Google Shape;691;p27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2" name="Google Shape;692;p27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3" name="Google Shape;693;p27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4" name="Google Shape;694;p27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5" name="Google Shape;695;p27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6" name="Google Shape;696;p27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5" name="圆角矩形 4"/>
          <p:cNvSpPr/>
          <p:nvPr/>
        </p:nvSpPr>
        <p:spPr>
          <a:xfrm>
            <a:off x="1185545" y="2832100"/>
            <a:ext cx="840740" cy="311150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/>
              <a:t>共享资源</a:t>
            </a:r>
            <a:r>
              <a:rPr lang="en-US" altLang="zh-CN" sz="1000"/>
              <a:t>B</a:t>
            </a:r>
            <a:endParaRPr lang="en-US" altLang="zh-CN" sz="1000"/>
          </a:p>
        </p:txBody>
      </p:sp>
      <p:sp>
        <p:nvSpPr>
          <p:cNvPr id="3" name="圆角矩形 2"/>
          <p:cNvSpPr/>
          <p:nvPr/>
        </p:nvSpPr>
        <p:spPr>
          <a:xfrm>
            <a:off x="167640" y="2096770"/>
            <a:ext cx="568960" cy="23749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/>
              <a:t>任务</a:t>
            </a:r>
            <a:r>
              <a:rPr lang="en-US" altLang="zh-CN" sz="1000"/>
              <a:t>1</a:t>
            </a:r>
            <a:endParaRPr lang="en-US" altLang="zh-CN" sz="1000"/>
          </a:p>
        </p:txBody>
      </p:sp>
      <p:sp>
        <p:nvSpPr>
          <p:cNvPr id="4" name="圆角矩形 3"/>
          <p:cNvSpPr/>
          <p:nvPr>
            <p:custDataLst>
              <p:tags r:id="rId1"/>
            </p:custDataLst>
          </p:nvPr>
        </p:nvSpPr>
        <p:spPr>
          <a:xfrm>
            <a:off x="2425700" y="2096770"/>
            <a:ext cx="568960" cy="238125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/>
              <a:t>任务</a:t>
            </a:r>
            <a:r>
              <a:rPr lang="en-US" altLang="zh-CN" sz="1000"/>
              <a:t>2</a:t>
            </a:r>
            <a:endParaRPr lang="en-US" altLang="zh-CN" sz="1000"/>
          </a:p>
        </p:txBody>
      </p:sp>
      <p:sp>
        <p:nvSpPr>
          <p:cNvPr id="2" name="圆角矩形 1"/>
          <p:cNvSpPr/>
          <p:nvPr>
            <p:custDataLst>
              <p:tags r:id="rId2"/>
            </p:custDataLst>
          </p:nvPr>
        </p:nvSpPr>
        <p:spPr>
          <a:xfrm>
            <a:off x="1185545" y="1394460"/>
            <a:ext cx="840740" cy="311150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/>
              <a:t>共享资源</a:t>
            </a:r>
            <a:r>
              <a:rPr lang="en-US" altLang="zh-CN" sz="1000"/>
              <a:t>A</a:t>
            </a:r>
            <a:endParaRPr lang="en-US" altLang="zh-CN" sz="1000"/>
          </a:p>
        </p:txBody>
      </p:sp>
      <p:cxnSp>
        <p:nvCxnSpPr>
          <p:cNvPr id="10" name="直接连接符 9"/>
          <p:cNvCxnSpPr/>
          <p:nvPr/>
        </p:nvCxnSpPr>
        <p:spPr>
          <a:xfrm>
            <a:off x="3131820" y="574675"/>
            <a:ext cx="0" cy="3676015"/>
          </a:xfrm>
          <a:prstGeom prst="line">
            <a:avLst/>
          </a:prstGeom>
          <a:ln w="9525" cap="flat" cmpd="sng" algn="ctr"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/>
          <p:nvPr/>
        </p:nvCxnSpPr>
        <p:spPr>
          <a:xfrm flipV="1">
            <a:off x="614680" y="1706245"/>
            <a:ext cx="471170" cy="2444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/>
          <p:nvPr/>
        </p:nvCxnSpPr>
        <p:spPr>
          <a:xfrm>
            <a:off x="633095" y="2530475"/>
            <a:ext cx="407035" cy="353060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dash"/>
            <a:tailEnd type="arrow" w="med" len="med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/>
          <p:nvPr/>
        </p:nvCxnSpPr>
        <p:spPr>
          <a:xfrm flipH="1" flipV="1">
            <a:off x="2162810" y="1579880"/>
            <a:ext cx="561340" cy="380365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dash"/>
            <a:tailEnd type="arrow" w="med" len="med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/>
          <p:nvPr/>
        </p:nvCxnSpPr>
        <p:spPr>
          <a:xfrm flipH="1">
            <a:off x="2162810" y="2503170"/>
            <a:ext cx="525145" cy="47053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2" name="文本框 21"/>
          <p:cNvSpPr txBox="1"/>
          <p:nvPr/>
        </p:nvSpPr>
        <p:spPr>
          <a:xfrm>
            <a:off x="41275" y="1152525"/>
            <a:ext cx="84074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000"/>
              <a:t>任务</a:t>
            </a:r>
            <a:r>
              <a:rPr lang="en-US" altLang="zh-CN" sz="1000"/>
              <a:t>1</a:t>
            </a:r>
            <a:r>
              <a:rPr lang="zh-CN" altLang="en-US" sz="1000"/>
              <a:t>已获取资源</a:t>
            </a:r>
            <a:r>
              <a:rPr lang="en-US" altLang="zh-CN" sz="1000"/>
              <a:t>A</a:t>
            </a:r>
            <a:r>
              <a:rPr lang="zh-CN" altLang="en-US" sz="1000">
                <a:ea typeface="宋体" charset="0"/>
              </a:rPr>
              <a:t>，需要资源</a:t>
            </a:r>
            <a:r>
              <a:rPr lang="en-US" altLang="zh-CN" sz="1000">
                <a:ea typeface="宋体" charset="0"/>
              </a:rPr>
              <a:t>B</a:t>
            </a:r>
            <a:endParaRPr lang="en-US" altLang="zh-CN" sz="1000">
              <a:ea typeface="宋体" charset="0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2162175" y="2973705"/>
            <a:ext cx="832485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000"/>
              <a:t>任务</a:t>
            </a:r>
            <a:r>
              <a:rPr lang="en-US" altLang="zh-CN" sz="1000"/>
              <a:t>2</a:t>
            </a:r>
            <a:r>
              <a:rPr lang="zh-CN" altLang="en-US" sz="1000"/>
              <a:t>已获取资源</a:t>
            </a:r>
            <a:r>
              <a:rPr lang="en-US" altLang="zh-CN" sz="1000"/>
              <a:t>B</a:t>
            </a:r>
            <a:r>
              <a:rPr lang="zh-CN" altLang="en-US" sz="1000">
                <a:ea typeface="宋体" charset="0"/>
              </a:rPr>
              <a:t>，需要资源</a:t>
            </a:r>
            <a:r>
              <a:rPr lang="en-US" altLang="zh-CN" sz="1000">
                <a:ea typeface="宋体" charset="0"/>
              </a:rPr>
              <a:t>A</a:t>
            </a:r>
            <a:endParaRPr lang="en-US" altLang="zh-CN" sz="1000">
              <a:ea typeface="宋体" charset="0"/>
            </a:endParaRPr>
          </a:p>
        </p:txBody>
      </p:sp>
      <p:cxnSp>
        <p:nvCxnSpPr>
          <p:cNvPr id="24" name="直接连接符 23"/>
          <p:cNvCxnSpPr/>
          <p:nvPr>
            <p:custDataLst>
              <p:tags r:id="rId3"/>
            </p:custDataLst>
          </p:nvPr>
        </p:nvCxnSpPr>
        <p:spPr>
          <a:xfrm>
            <a:off x="6055995" y="560070"/>
            <a:ext cx="0" cy="3676015"/>
          </a:xfrm>
          <a:prstGeom prst="line">
            <a:avLst/>
          </a:prstGeom>
          <a:ln w="9525" cap="flat" cmpd="sng" algn="ctr"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5" name="圆角矩形 24"/>
          <p:cNvSpPr/>
          <p:nvPr>
            <p:custDataLst>
              <p:tags r:id="rId4"/>
            </p:custDataLst>
          </p:nvPr>
        </p:nvSpPr>
        <p:spPr>
          <a:xfrm>
            <a:off x="4395470" y="992505"/>
            <a:ext cx="568960" cy="23749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/>
              <a:t>任务</a:t>
            </a:r>
            <a:r>
              <a:rPr lang="en-US" altLang="zh-CN" sz="1000"/>
              <a:t>1</a:t>
            </a:r>
            <a:endParaRPr lang="en-US" altLang="zh-CN" sz="1000"/>
          </a:p>
        </p:txBody>
      </p:sp>
      <p:sp>
        <p:nvSpPr>
          <p:cNvPr id="26" name="圆角矩形 25"/>
          <p:cNvSpPr/>
          <p:nvPr>
            <p:custDataLst>
              <p:tags r:id="rId5"/>
            </p:custDataLst>
          </p:nvPr>
        </p:nvSpPr>
        <p:spPr>
          <a:xfrm>
            <a:off x="4394835" y="3288665"/>
            <a:ext cx="568960" cy="238125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/>
              <a:t>任务</a:t>
            </a:r>
            <a:r>
              <a:rPr lang="en-US" altLang="zh-CN" sz="1000"/>
              <a:t>2</a:t>
            </a:r>
            <a:endParaRPr lang="en-US" altLang="zh-CN" sz="1000"/>
          </a:p>
        </p:txBody>
      </p:sp>
      <p:sp>
        <p:nvSpPr>
          <p:cNvPr id="27" name="圆角矩形 26"/>
          <p:cNvSpPr/>
          <p:nvPr>
            <p:custDataLst>
              <p:tags r:id="rId6"/>
            </p:custDataLst>
          </p:nvPr>
        </p:nvSpPr>
        <p:spPr>
          <a:xfrm>
            <a:off x="4298950" y="2096770"/>
            <a:ext cx="769620" cy="311150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/>
              <a:t>共享资源</a:t>
            </a:r>
            <a:endParaRPr lang="en-US" altLang="zh-CN" sz="1000"/>
          </a:p>
        </p:txBody>
      </p:sp>
      <p:cxnSp>
        <p:nvCxnSpPr>
          <p:cNvPr id="28" name="直接箭头连接符 27"/>
          <p:cNvCxnSpPr/>
          <p:nvPr/>
        </p:nvCxnSpPr>
        <p:spPr>
          <a:xfrm>
            <a:off x="4652645" y="1308100"/>
            <a:ext cx="0" cy="724535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dash"/>
            <a:tailEnd type="arrow" w="med" len="med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/>
          <p:nvPr/>
        </p:nvCxnSpPr>
        <p:spPr>
          <a:xfrm flipV="1">
            <a:off x="4661535" y="2466975"/>
            <a:ext cx="0" cy="724535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dash"/>
            <a:tailEnd type="arrow" w="med" len="med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0" name="文本框 29"/>
          <p:cNvSpPr txBox="1"/>
          <p:nvPr/>
        </p:nvSpPr>
        <p:spPr>
          <a:xfrm>
            <a:off x="3469005" y="758190"/>
            <a:ext cx="73025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000"/>
              <a:t>任务</a:t>
            </a:r>
            <a:r>
              <a:rPr lang="en-US" altLang="zh-CN" sz="1000"/>
              <a:t>2</a:t>
            </a:r>
            <a:r>
              <a:rPr lang="zh-CN" altLang="en-US" sz="1000"/>
              <a:t>处于活跃状态？主动让出！</a:t>
            </a:r>
            <a:endParaRPr lang="zh-CN" altLang="en-US" sz="1000"/>
          </a:p>
        </p:txBody>
      </p:sp>
      <p:sp>
        <p:nvSpPr>
          <p:cNvPr id="31" name="文本框 30"/>
          <p:cNvSpPr txBox="1"/>
          <p:nvPr>
            <p:custDataLst>
              <p:tags r:id="rId7"/>
            </p:custDataLst>
          </p:nvPr>
        </p:nvSpPr>
        <p:spPr>
          <a:xfrm>
            <a:off x="5147310" y="3054350"/>
            <a:ext cx="73025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000"/>
              <a:t>任务</a:t>
            </a:r>
            <a:r>
              <a:rPr lang="en-US" altLang="zh-CN" sz="1000"/>
              <a:t>1</a:t>
            </a:r>
            <a:r>
              <a:rPr lang="zh-CN" altLang="en-US" sz="1000"/>
              <a:t>处于活跃状态？主动让出！</a:t>
            </a:r>
            <a:endParaRPr lang="zh-CN" altLang="en-US" sz="1000"/>
          </a:p>
        </p:txBody>
      </p:sp>
      <p:sp>
        <p:nvSpPr>
          <p:cNvPr id="32" name="圆角矩形 31"/>
          <p:cNvSpPr/>
          <p:nvPr>
            <p:custDataLst>
              <p:tags r:id="rId8"/>
            </p:custDataLst>
          </p:nvPr>
        </p:nvSpPr>
        <p:spPr>
          <a:xfrm>
            <a:off x="7120890" y="992505"/>
            <a:ext cx="568960" cy="23749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/>
              <a:t>任务</a:t>
            </a:r>
            <a:r>
              <a:rPr lang="en-US" altLang="zh-CN" sz="1000"/>
              <a:t>1</a:t>
            </a:r>
            <a:endParaRPr lang="en-US" altLang="zh-CN" sz="1000"/>
          </a:p>
        </p:txBody>
      </p:sp>
      <p:sp>
        <p:nvSpPr>
          <p:cNvPr id="33" name="圆角矩形 32"/>
          <p:cNvSpPr/>
          <p:nvPr>
            <p:custDataLst>
              <p:tags r:id="rId9"/>
            </p:custDataLst>
          </p:nvPr>
        </p:nvSpPr>
        <p:spPr>
          <a:xfrm>
            <a:off x="6551930" y="3143250"/>
            <a:ext cx="568960" cy="23749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/>
              <a:t>任务</a:t>
            </a:r>
            <a:r>
              <a:rPr lang="en-US" altLang="zh-CN" sz="1000"/>
              <a:t>2</a:t>
            </a:r>
            <a:endParaRPr lang="en-US" altLang="zh-CN" sz="1000"/>
          </a:p>
        </p:txBody>
      </p:sp>
      <p:sp>
        <p:nvSpPr>
          <p:cNvPr id="34" name="圆角矩形 33"/>
          <p:cNvSpPr/>
          <p:nvPr>
            <p:custDataLst>
              <p:tags r:id="rId10"/>
            </p:custDataLst>
          </p:nvPr>
        </p:nvSpPr>
        <p:spPr>
          <a:xfrm>
            <a:off x="7745730" y="3143250"/>
            <a:ext cx="568960" cy="23749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/>
              <a:t>任务</a:t>
            </a:r>
            <a:r>
              <a:rPr lang="en-US" altLang="zh-CN" sz="1000"/>
              <a:t>3</a:t>
            </a:r>
            <a:endParaRPr lang="en-US" altLang="zh-CN" sz="1000"/>
          </a:p>
        </p:txBody>
      </p:sp>
      <p:sp>
        <p:nvSpPr>
          <p:cNvPr id="35" name="圆角矩形 34"/>
          <p:cNvSpPr/>
          <p:nvPr>
            <p:custDataLst>
              <p:tags r:id="rId11"/>
            </p:custDataLst>
          </p:nvPr>
        </p:nvSpPr>
        <p:spPr>
          <a:xfrm>
            <a:off x="7020560" y="2023110"/>
            <a:ext cx="769620" cy="311150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/>
              <a:t>共享资源</a:t>
            </a:r>
            <a:endParaRPr lang="en-US" altLang="zh-CN" sz="1000"/>
          </a:p>
        </p:txBody>
      </p:sp>
      <p:cxnSp>
        <p:nvCxnSpPr>
          <p:cNvPr id="36" name="直接箭头连接符 35"/>
          <p:cNvCxnSpPr/>
          <p:nvPr/>
        </p:nvCxnSpPr>
        <p:spPr>
          <a:xfrm>
            <a:off x="7409180" y="1326515"/>
            <a:ext cx="0" cy="588010"/>
          </a:xfrm>
          <a:prstGeom prst="straightConnector1">
            <a:avLst/>
          </a:prstGeom>
          <a:ln>
            <a:tailEnd type="arrow" w="med" len="me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7" name="直接箭头连接符 36"/>
          <p:cNvCxnSpPr/>
          <p:nvPr/>
        </p:nvCxnSpPr>
        <p:spPr>
          <a:xfrm flipV="1">
            <a:off x="6820535" y="2475865"/>
            <a:ext cx="470535" cy="561340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dash"/>
            <a:tailEnd type="arrow" w="med" len="med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8" name="直接箭头连接符 37"/>
          <p:cNvCxnSpPr/>
          <p:nvPr/>
        </p:nvCxnSpPr>
        <p:spPr>
          <a:xfrm flipH="1" flipV="1">
            <a:off x="7463155" y="2494280"/>
            <a:ext cx="543560" cy="542925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dash"/>
            <a:tailEnd type="arrow" w="med" len="med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9" name="文本框 38"/>
          <p:cNvSpPr txBox="1"/>
          <p:nvPr/>
        </p:nvSpPr>
        <p:spPr>
          <a:xfrm>
            <a:off x="6323965" y="992505"/>
            <a:ext cx="69659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000"/>
              <a:t>优先级高</a:t>
            </a:r>
            <a:endParaRPr lang="zh-CN" altLang="en-US" sz="1000"/>
          </a:p>
        </p:txBody>
      </p:sp>
      <p:sp>
        <p:nvSpPr>
          <p:cNvPr id="40" name="文本框 39"/>
          <p:cNvSpPr txBox="1"/>
          <p:nvPr>
            <p:custDataLst>
              <p:tags r:id="rId12"/>
            </p:custDataLst>
          </p:nvPr>
        </p:nvSpPr>
        <p:spPr>
          <a:xfrm>
            <a:off x="7120890" y="3453130"/>
            <a:ext cx="69659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000"/>
              <a:t>优先级</a:t>
            </a:r>
            <a:r>
              <a:rPr lang="zh-CN" altLang="en-US" sz="1000"/>
              <a:t>低</a:t>
            </a:r>
            <a:endParaRPr lang="zh-CN" altLang="en-US" sz="1000"/>
          </a:p>
        </p:txBody>
      </p:sp>
      <p:sp>
        <p:nvSpPr>
          <p:cNvPr id="41" name="矩形 40"/>
          <p:cNvSpPr/>
          <p:nvPr/>
        </p:nvSpPr>
        <p:spPr>
          <a:xfrm>
            <a:off x="1343660" y="3843020"/>
            <a:ext cx="525145" cy="31115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/>
              <a:t>死锁</a:t>
            </a:r>
            <a:endParaRPr lang="zh-CN" altLang="en-US" sz="1200"/>
          </a:p>
        </p:txBody>
      </p:sp>
      <p:sp>
        <p:nvSpPr>
          <p:cNvPr id="42" name="矩形 41"/>
          <p:cNvSpPr/>
          <p:nvPr>
            <p:custDataLst>
              <p:tags r:id="rId13"/>
            </p:custDataLst>
          </p:nvPr>
        </p:nvSpPr>
        <p:spPr>
          <a:xfrm>
            <a:off x="4370705" y="3843020"/>
            <a:ext cx="525600" cy="31115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/>
              <a:t>活锁</a:t>
            </a:r>
            <a:endParaRPr lang="zh-CN" altLang="en-US" sz="1200"/>
          </a:p>
        </p:txBody>
      </p:sp>
      <p:sp>
        <p:nvSpPr>
          <p:cNvPr id="43" name="矩形 42"/>
          <p:cNvSpPr/>
          <p:nvPr>
            <p:custDataLst>
              <p:tags r:id="rId14"/>
            </p:custDataLst>
          </p:nvPr>
        </p:nvSpPr>
        <p:spPr>
          <a:xfrm>
            <a:off x="7164070" y="3843020"/>
            <a:ext cx="525600" cy="3096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/>
              <a:t>饥饿</a:t>
            </a:r>
            <a:endParaRPr lang="zh-CN" altLang="en-US" sz="12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矩形 73"/>
          <p:cNvSpPr/>
          <p:nvPr/>
        </p:nvSpPr>
        <p:spPr>
          <a:xfrm>
            <a:off x="1393190" y="1679575"/>
            <a:ext cx="1349375" cy="2407920"/>
          </a:xfrm>
          <a:prstGeom prst="rect">
            <a:avLst/>
          </a:prstGeom>
          <a:ln w="9525" cap="flat" cmpd="sng" algn="ctr">
            <a:solidFill>
              <a:schemeClr val="accent1"/>
            </a:solidFill>
            <a:prstDash val="dash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655" name="Google Shape;655;p27"/>
          <p:cNvCxnSpPr/>
          <p:nvPr/>
        </p:nvCxnSpPr>
        <p:spPr>
          <a:xfrm rot="10800000" flipH="1">
            <a:off x="222436" y="455730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6" name="Google Shape;656;p27"/>
          <p:cNvSpPr txBox="1"/>
          <p:nvPr/>
        </p:nvSpPr>
        <p:spPr>
          <a:xfrm>
            <a:off x="718625" y="94625"/>
            <a:ext cx="8110500" cy="5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100" b="1">
                <a:solidFill>
                  <a:schemeClr val="dk1"/>
                </a:solidFill>
              </a:rPr>
              <a:t>乐观</a:t>
            </a:r>
            <a:r>
              <a:rPr lang="zh-CN" altLang="en-US" sz="2100" b="1">
                <a:solidFill>
                  <a:schemeClr val="dk1"/>
                </a:solidFill>
              </a:rPr>
              <a:t>并行化</a:t>
            </a:r>
            <a:endParaRPr lang="zh-CN" altLang="en-US" sz="2100" b="1">
              <a:solidFill>
                <a:schemeClr val="dk1"/>
              </a:solidFill>
            </a:endParaRPr>
          </a:p>
        </p:txBody>
      </p:sp>
      <p:sp>
        <p:nvSpPr>
          <p:cNvPr id="657" name="Google Shape;657;p27"/>
          <p:cNvSpPr txBox="1"/>
          <p:nvPr/>
        </p:nvSpPr>
        <p:spPr>
          <a:xfrm>
            <a:off x="185699" y="4339224"/>
            <a:ext cx="44196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Gryphsis Academy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658" name="Google Shape;658;p27"/>
          <p:cNvSpPr txBox="1"/>
          <p:nvPr/>
        </p:nvSpPr>
        <p:spPr>
          <a:xfrm>
            <a:off x="6793440" y="4365270"/>
            <a:ext cx="1990800" cy="339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</a:t>
            </a:r>
            <a:r>
              <a:rPr lang="en-US" altLang="zh-CN" sz="1000">
                <a:solidFill>
                  <a:srgbClr val="666666"/>
                </a:solidFill>
              </a:rPr>
              <a:t>Mar</a:t>
            </a:r>
            <a:r>
              <a:rPr lang="zh-CN" sz="1000">
                <a:solidFill>
                  <a:srgbClr val="666666"/>
                </a:solidFill>
              </a:rPr>
              <a:t> </a:t>
            </a:r>
            <a:r>
              <a:rPr lang="en-US" altLang="zh-CN" sz="1000">
                <a:solidFill>
                  <a:srgbClr val="666666"/>
                </a:solidFill>
              </a:rPr>
              <a:t>2</a:t>
            </a:r>
            <a:r>
              <a:rPr lang="zh-CN" sz="1000">
                <a:solidFill>
                  <a:srgbClr val="666666"/>
                </a:solidFill>
              </a:rPr>
              <a:t>, 202</a:t>
            </a:r>
            <a:r>
              <a:rPr lang="en-US" altLang="zh-CN" sz="1000">
                <a:solidFill>
                  <a:srgbClr val="666666"/>
                </a:solidFill>
              </a:rPr>
              <a:t>4</a:t>
            </a:r>
            <a:endParaRPr lang="en-US" altLang="zh-CN" sz="1000">
              <a:solidFill>
                <a:srgbClr val="666666"/>
              </a:solidFill>
            </a:endParaRPr>
          </a:p>
        </p:txBody>
      </p:sp>
      <p:sp>
        <p:nvSpPr>
          <p:cNvPr id="659" name="Google Shape;659;p27"/>
          <p:cNvSpPr txBox="1"/>
          <p:nvPr/>
        </p:nvSpPr>
        <p:spPr>
          <a:xfrm>
            <a:off x="6777990" y="462652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660" name="Google Shape;660;p27"/>
          <p:cNvCxnSpPr/>
          <p:nvPr/>
        </p:nvCxnSpPr>
        <p:spPr>
          <a:xfrm>
            <a:off x="273236" y="4339235"/>
            <a:ext cx="8526145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61" name="Google Shape;661;p27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662" name="Google Shape;662;p27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3" name="Google Shape;663;p27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4" name="Google Shape;664;p27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5" name="Google Shape;665;p27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6" name="Google Shape;666;p27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7" name="Google Shape;667;p27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8" name="Google Shape;668;p27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9" name="Google Shape;669;p27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70" name="Google Shape;670;p27"/>
          <p:cNvGrpSpPr/>
          <p:nvPr/>
        </p:nvGrpSpPr>
        <p:grpSpPr>
          <a:xfrm>
            <a:off x="4892381" y="4458583"/>
            <a:ext cx="371504" cy="330515"/>
            <a:chOff x="2250625" y="238125"/>
            <a:chExt cx="3052625" cy="2731525"/>
          </a:xfrm>
        </p:grpSpPr>
        <p:sp>
          <p:nvSpPr>
            <p:cNvPr id="671" name="Google Shape;671;p27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2" name="Google Shape;672;p27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3" name="Google Shape;673;p27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4" name="Google Shape;674;p27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5" name="Google Shape;675;p27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6" name="Google Shape;676;p27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7" name="Google Shape;677;p27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8" name="Google Shape;678;p27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79" name="Google Shape;679;p27"/>
          <p:cNvGrpSpPr/>
          <p:nvPr/>
        </p:nvGrpSpPr>
        <p:grpSpPr>
          <a:xfrm>
            <a:off x="5376526" y="4465194"/>
            <a:ext cx="1051088" cy="330453"/>
            <a:chOff x="241550" y="3361525"/>
            <a:chExt cx="7044825" cy="2094125"/>
          </a:xfrm>
        </p:grpSpPr>
        <p:sp>
          <p:nvSpPr>
            <p:cNvPr id="680" name="Google Shape;680;p27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1" name="Google Shape;681;p27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2" name="Google Shape;682;p27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3" name="Google Shape;683;p27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4" name="Google Shape;684;p27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5" name="Google Shape;685;p27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6" name="Google Shape;686;p27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7" name="Google Shape;687;p27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8" name="Google Shape;688;p27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9" name="Google Shape;689;p27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0" name="Google Shape;690;p27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1" name="Google Shape;691;p27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2" name="Google Shape;692;p27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3" name="Google Shape;693;p27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4" name="Google Shape;694;p27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5" name="Google Shape;695;p27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6" name="Google Shape;696;p27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32" name="圆角矩形 31"/>
          <p:cNvSpPr/>
          <p:nvPr>
            <p:custDataLst>
              <p:tags r:id="rId1"/>
            </p:custDataLst>
          </p:nvPr>
        </p:nvSpPr>
        <p:spPr>
          <a:xfrm>
            <a:off x="2186940" y="1261745"/>
            <a:ext cx="568960" cy="23749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/>
              <a:t>任务</a:t>
            </a:r>
            <a:r>
              <a:rPr lang="en-US" altLang="zh-CN" sz="1000"/>
              <a:t>1</a:t>
            </a:r>
            <a:endParaRPr lang="en-US" altLang="zh-CN" sz="1000"/>
          </a:p>
        </p:txBody>
      </p:sp>
      <p:sp>
        <p:nvSpPr>
          <p:cNvPr id="33" name="圆角矩形 32"/>
          <p:cNvSpPr/>
          <p:nvPr>
            <p:custDataLst>
              <p:tags r:id="rId2"/>
            </p:custDataLst>
          </p:nvPr>
        </p:nvSpPr>
        <p:spPr>
          <a:xfrm>
            <a:off x="2821305" y="1261745"/>
            <a:ext cx="568960" cy="23749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/>
              <a:t>任务</a:t>
            </a:r>
            <a:r>
              <a:rPr lang="en-US" altLang="zh-CN" sz="1000"/>
              <a:t>2</a:t>
            </a:r>
            <a:endParaRPr lang="en-US" altLang="zh-CN" sz="1000"/>
          </a:p>
        </p:txBody>
      </p:sp>
      <p:sp>
        <p:nvSpPr>
          <p:cNvPr id="34" name="圆角矩形 33"/>
          <p:cNvSpPr/>
          <p:nvPr>
            <p:custDataLst>
              <p:tags r:id="rId3"/>
            </p:custDataLst>
          </p:nvPr>
        </p:nvSpPr>
        <p:spPr>
          <a:xfrm>
            <a:off x="3453765" y="1261745"/>
            <a:ext cx="568960" cy="23749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/>
              <a:t>任务</a:t>
            </a:r>
            <a:r>
              <a:rPr lang="en-US" altLang="zh-CN" sz="1000"/>
              <a:t>3</a:t>
            </a:r>
            <a:endParaRPr lang="en-US" altLang="zh-CN" sz="1000"/>
          </a:p>
        </p:txBody>
      </p:sp>
      <p:sp>
        <p:nvSpPr>
          <p:cNvPr id="5" name="圆角矩形 4"/>
          <p:cNvSpPr/>
          <p:nvPr>
            <p:custDataLst>
              <p:tags r:id="rId4"/>
            </p:custDataLst>
          </p:nvPr>
        </p:nvSpPr>
        <p:spPr>
          <a:xfrm>
            <a:off x="4087495" y="1261745"/>
            <a:ext cx="568960" cy="23749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/>
              <a:t>任务</a:t>
            </a:r>
            <a:r>
              <a:rPr lang="en-US" altLang="zh-CN" sz="1000"/>
              <a:t>4</a:t>
            </a:r>
            <a:endParaRPr lang="en-US" altLang="zh-CN" sz="1000"/>
          </a:p>
        </p:txBody>
      </p:sp>
      <p:sp>
        <p:nvSpPr>
          <p:cNvPr id="6" name="圆角矩形 5"/>
          <p:cNvSpPr/>
          <p:nvPr>
            <p:custDataLst>
              <p:tags r:id="rId5"/>
            </p:custDataLst>
          </p:nvPr>
        </p:nvSpPr>
        <p:spPr>
          <a:xfrm>
            <a:off x="4723765" y="1261745"/>
            <a:ext cx="568960" cy="23749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/>
              <a:t>任务</a:t>
            </a:r>
            <a:r>
              <a:rPr lang="en-US" altLang="zh-CN" sz="1000"/>
              <a:t>5</a:t>
            </a:r>
            <a:endParaRPr lang="en-US" altLang="zh-CN" sz="1000"/>
          </a:p>
        </p:txBody>
      </p:sp>
      <p:sp>
        <p:nvSpPr>
          <p:cNvPr id="7" name="圆角矩形 6"/>
          <p:cNvSpPr/>
          <p:nvPr>
            <p:custDataLst>
              <p:tags r:id="rId6"/>
            </p:custDataLst>
          </p:nvPr>
        </p:nvSpPr>
        <p:spPr>
          <a:xfrm>
            <a:off x="5358765" y="1261745"/>
            <a:ext cx="568960" cy="23749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/>
              <a:t>任务</a:t>
            </a:r>
            <a:r>
              <a:rPr lang="en-US" altLang="zh-CN" sz="1000"/>
              <a:t>6</a:t>
            </a:r>
            <a:endParaRPr lang="en-US" altLang="zh-CN" sz="1000"/>
          </a:p>
        </p:txBody>
      </p:sp>
      <p:sp>
        <p:nvSpPr>
          <p:cNvPr id="8" name="圆角矩形 7"/>
          <p:cNvSpPr/>
          <p:nvPr>
            <p:custDataLst>
              <p:tags r:id="rId7"/>
            </p:custDataLst>
          </p:nvPr>
        </p:nvSpPr>
        <p:spPr>
          <a:xfrm>
            <a:off x="5991225" y="1261745"/>
            <a:ext cx="568960" cy="23749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/>
              <a:t>任务</a:t>
            </a:r>
            <a:r>
              <a:rPr lang="en-US" altLang="zh-CN" sz="1000"/>
              <a:t>7</a:t>
            </a:r>
            <a:endParaRPr lang="en-US" altLang="zh-CN" sz="1000"/>
          </a:p>
        </p:txBody>
      </p:sp>
      <p:sp>
        <p:nvSpPr>
          <p:cNvPr id="9" name="圆角矩形 8"/>
          <p:cNvSpPr/>
          <p:nvPr>
            <p:custDataLst>
              <p:tags r:id="rId8"/>
            </p:custDataLst>
          </p:nvPr>
        </p:nvSpPr>
        <p:spPr>
          <a:xfrm>
            <a:off x="6621145" y="1261745"/>
            <a:ext cx="568960" cy="23749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/>
              <a:t>任务</a:t>
            </a:r>
            <a:r>
              <a:rPr lang="en-US" altLang="zh-CN" sz="1000"/>
              <a:t>8</a:t>
            </a:r>
            <a:endParaRPr lang="en-US" altLang="zh-CN" sz="1000"/>
          </a:p>
        </p:txBody>
      </p:sp>
      <p:sp>
        <p:nvSpPr>
          <p:cNvPr id="11" name="圆角矩形 10"/>
          <p:cNvSpPr/>
          <p:nvPr>
            <p:custDataLst>
              <p:tags r:id="rId9"/>
            </p:custDataLst>
          </p:nvPr>
        </p:nvSpPr>
        <p:spPr>
          <a:xfrm>
            <a:off x="3815715" y="795655"/>
            <a:ext cx="840740" cy="311150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/>
              <a:t>共享资源</a:t>
            </a:r>
            <a:r>
              <a:rPr lang="en-US" altLang="zh-CN" sz="1000"/>
              <a:t>A</a:t>
            </a:r>
            <a:endParaRPr lang="en-US" altLang="zh-CN" sz="1000"/>
          </a:p>
        </p:txBody>
      </p:sp>
      <p:sp>
        <p:nvSpPr>
          <p:cNvPr id="12" name="圆角矩形 11"/>
          <p:cNvSpPr/>
          <p:nvPr>
            <p:custDataLst>
              <p:tags r:id="rId10"/>
            </p:custDataLst>
          </p:nvPr>
        </p:nvSpPr>
        <p:spPr>
          <a:xfrm>
            <a:off x="4746625" y="795655"/>
            <a:ext cx="840740" cy="311150"/>
          </a:xfrm>
          <a:prstGeom prst="round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/>
              <a:t>共享资源</a:t>
            </a:r>
            <a:r>
              <a:rPr lang="en-US" altLang="zh-CN" sz="1000"/>
              <a:t>B</a:t>
            </a:r>
            <a:endParaRPr lang="en-US" altLang="zh-CN" sz="1000"/>
          </a:p>
        </p:txBody>
      </p:sp>
      <p:sp>
        <p:nvSpPr>
          <p:cNvPr id="13" name="文本框 12"/>
          <p:cNvSpPr txBox="1"/>
          <p:nvPr/>
        </p:nvSpPr>
        <p:spPr>
          <a:xfrm>
            <a:off x="219710" y="1942465"/>
            <a:ext cx="102997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000"/>
              <a:t>Execution 1</a:t>
            </a:r>
            <a:r>
              <a:rPr lang="zh-CN" altLang="en-US" sz="1000">
                <a:ea typeface="宋体" charset="0"/>
              </a:rPr>
              <a:t>：</a:t>
            </a:r>
            <a:endParaRPr lang="zh-CN" altLang="en-US" sz="1000">
              <a:ea typeface="宋体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219710" y="2675890"/>
            <a:ext cx="102997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000"/>
              <a:t>Execution 2</a:t>
            </a:r>
            <a:r>
              <a:rPr lang="zh-CN" altLang="en-US" sz="1000">
                <a:ea typeface="宋体" charset="0"/>
              </a:rPr>
              <a:t>：</a:t>
            </a:r>
            <a:endParaRPr lang="zh-CN" altLang="en-US" sz="1000">
              <a:ea typeface="宋体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219710" y="3345815"/>
            <a:ext cx="102997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000"/>
              <a:t>Execution 3</a:t>
            </a:r>
            <a:endParaRPr lang="en-US" altLang="zh-CN" sz="1000"/>
          </a:p>
        </p:txBody>
      </p:sp>
      <p:sp>
        <p:nvSpPr>
          <p:cNvPr id="17" name="圆角矩形 16"/>
          <p:cNvSpPr/>
          <p:nvPr>
            <p:custDataLst>
              <p:tags r:id="rId11"/>
            </p:custDataLst>
          </p:nvPr>
        </p:nvSpPr>
        <p:spPr>
          <a:xfrm>
            <a:off x="1617980" y="1942465"/>
            <a:ext cx="568325" cy="238125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/>
              <a:t>任务</a:t>
            </a:r>
            <a:r>
              <a:rPr lang="en-US" altLang="zh-CN" sz="1000"/>
              <a:t>1</a:t>
            </a:r>
            <a:endParaRPr lang="en-US" altLang="zh-CN" sz="1000"/>
          </a:p>
        </p:txBody>
      </p:sp>
      <p:sp>
        <p:nvSpPr>
          <p:cNvPr id="46" name="圆角矩形 45"/>
          <p:cNvSpPr/>
          <p:nvPr>
            <p:custDataLst>
              <p:tags r:id="rId12"/>
            </p:custDataLst>
          </p:nvPr>
        </p:nvSpPr>
        <p:spPr>
          <a:xfrm>
            <a:off x="2273935" y="1943100"/>
            <a:ext cx="271780" cy="244475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/>
              <a:t>A</a:t>
            </a:r>
            <a:endParaRPr lang="en-US" altLang="zh-CN" sz="1000"/>
          </a:p>
        </p:txBody>
      </p:sp>
      <p:sp>
        <p:nvSpPr>
          <p:cNvPr id="47" name="圆角矩形 46"/>
          <p:cNvSpPr/>
          <p:nvPr>
            <p:custDataLst>
              <p:tags r:id="rId13"/>
            </p:custDataLst>
          </p:nvPr>
        </p:nvSpPr>
        <p:spPr>
          <a:xfrm>
            <a:off x="1617345" y="2675890"/>
            <a:ext cx="568960" cy="23749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/>
              <a:t>任务</a:t>
            </a:r>
            <a:r>
              <a:rPr lang="en-US" altLang="zh-CN" sz="1000"/>
              <a:t>2</a:t>
            </a:r>
            <a:endParaRPr lang="en-US" altLang="zh-CN" sz="1000"/>
          </a:p>
        </p:txBody>
      </p:sp>
      <p:sp>
        <p:nvSpPr>
          <p:cNvPr id="48" name="圆角矩形 47"/>
          <p:cNvSpPr/>
          <p:nvPr>
            <p:custDataLst>
              <p:tags r:id="rId14"/>
            </p:custDataLst>
          </p:nvPr>
        </p:nvSpPr>
        <p:spPr>
          <a:xfrm>
            <a:off x="2273935" y="2668270"/>
            <a:ext cx="271780" cy="245110"/>
          </a:xfrm>
          <a:prstGeom prst="round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/>
              <a:t>B</a:t>
            </a:r>
            <a:endParaRPr lang="en-US" altLang="zh-CN" sz="1000"/>
          </a:p>
        </p:txBody>
      </p:sp>
      <p:sp>
        <p:nvSpPr>
          <p:cNvPr id="49" name="圆角矩形 48"/>
          <p:cNvSpPr/>
          <p:nvPr>
            <p:custDataLst>
              <p:tags r:id="rId15"/>
            </p:custDataLst>
          </p:nvPr>
        </p:nvSpPr>
        <p:spPr>
          <a:xfrm>
            <a:off x="1617980" y="3353435"/>
            <a:ext cx="568960" cy="237490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/>
              <a:t>任务</a:t>
            </a:r>
            <a:r>
              <a:rPr lang="en-US" altLang="zh-CN" sz="1000"/>
              <a:t>3</a:t>
            </a:r>
            <a:endParaRPr lang="en-US" altLang="zh-CN" sz="1000"/>
          </a:p>
        </p:txBody>
      </p:sp>
      <p:sp>
        <p:nvSpPr>
          <p:cNvPr id="50" name="圆角矩形 49"/>
          <p:cNvSpPr/>
          <p:nvPr>
            <p:custDataLst>
              <p:tags r:id="rId16"/>
            </p:custDataLst>
          </p:nvPr>
        </p:nvSpPr>
        <p:spPr>
          <a:xfrm>
            <a:off x="2273935" y="3345815"/>
            <a:ext cx="271780" cy="245110"/>
          </a:xfrm>
          <a:prstGeom prst="round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/>
              <a:t>B</a:t>
            </a:r>
            <a:endParaRPr lang="en-US" altLang="zh-CN" sz="1000"/>
          </a:p>
        </p:txBody>
      </p:sp>
      <p:sp>
        <p:nvSpPr>
          <p:cNvPr id="51" name="圆角矩形 50"/>
          <p:cNvSpPr/>
          <p:nvPr>
            <p:custDataLst>
              <p:tags r:id="rId17"/>
            </p:custDataLst>
          </p:nvPr>
        </p:nvSpPr>
        <p:spPr>
          <a:xfrm>
            <a:off x="3411855" y="1942465"/>
            <a:ext cx="568960" cy="23749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/>
              <a:t>任务</a:t>
            </a:r>
            <a:r>
              <a:rPr lang="en-US" altLang="zh-CN" sz="1000"/>
              <a:t>3</a:t>
            </a:r>
            <a:endParaRPr lang="en-US" altLang="zh-CN" sz="1000"/>
          </a:p>
        </p:txBody>
      </p:sp>
      <p:sp>
        <p:nvSpPr>
          <p:cNvPr id="52" name="圆角矩形 51"/>
          <p:cNvSpPr/>
          <p:nvPr>
            <p:custDataLst>
              <p:tags r:id="rId18"/>
            </p:custDataLst>
          </p:nvPr>
        </p:nvSpPr>
        <p:spPr>
          <a:xfrm>
            <a:off x="4067175" y="1934845"/>
            <a:ext cx="271780" cy="245110"/>
          </a:xfrm>
          <a:prstGeom prst="round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/>
              <a:t>B</a:t>
            </a:r>
            <a:endParaRPr lang="en-US" altLang="zh-CN" sz="1000"/>
          </a:p>
        </p:txBody>
      </p:sp>
      <p:sp>
        <p:nvSpPr>
          <p:cNvPr id="53" name="圆角矩形 52"/>
          <p:cNvSpPr/>
          <p:nvPr>
            <p:custDataLst>
              <p:tags r:id="rId19"/>
            </p:custDataLst>
          </p:nvPr>
        </p:nvSpPr>
        <p:spPr>
          <a:xfrm>
            <a:off x="3411855" y="2668270"/>
            <a:ext cx="568960" cy="237490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/>
              <a:t>任务</a:t>
            </a:r>
            <a:r>
              <a:rPr lang="en-US" altLang="zh-CN" sz="1000"/>
              <a:t>4</a:t>
            </a:r>
            <a:endParaRPr lang="en-US" altLang="zh-CN" sz="1000"/>
          </a:p>
        </p:txBody>
      </p:sp>
      <p:sp>
        <p:nvSpPr>
          <p:cNvPr id="54" name="圆角矩形 53"/>
          <p:cNvSpPr/>
          <p:nvPr>
            <p:custDataLst>
              <p:tags r:id="rId20"/>
            </p:custDataLst>
          </p:nvPr>
        </p:nvSpPr>
        <p:spPr>
          <a:xfrm>
            <a:off x="3411855" y="3353435"/>
            <a:ext cx="568960" cy="23749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/>
              <a:t>任务</a:t>
            </a:r>
            <a:r>
              <a:rPr lang="en-US" altLang="zh-CN" sz="1000"/>
              <a:t>5</a:t>
            </a:r>
            <a:endParaRPr lang="en-US" altLang="zh-CN" sz="1000"/>
          </a:p>
        </p:txBody>
      </p:sp>
      <p:sp>
        <p:nvSpPr>
          <p:cNvPr id="57" name="圆角矩形 56"/>
          <p:cNvSpPr/>
          <p:nvPr>
            <p:custDataLst>
              <p:tags r:id="rId21"/>
            </p:custDataLst>
          </p:nvPr>
        </p:nvSpPr>
        <p:spPr>
          <a:xfrm>
            <a:off x="4067175" y="3353435"/>
            <a:ext cx="271780" cy="244475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/>
              <a:t>A</a:t>
            </a:r>
            <a:endParaRPr lang="en-US" altLang="zh-CN" sz="1000"/>
          </a:p>
        </p:txBody>
      </p:sp>
      <p:sp>
        <p:nvSpPr>
          <p:cNvPr id="58" name="圆角矩形 57"/>
          <p:cNvSpPr/>
          <p:nvPr>
            <p:custDataLst>
              <p:tags r:id="rId22"/>
            </p:custDataLst>
          </p:nvPr>
        </p:nvSpPr>
        <p:spPr>
          <a:xfrm>
            <a:off x="4067175" y="2660650"/>
            <a:ext cx="271780" cy="245110"/>
          </a:xfrm>
          <a:prstGeom prst="round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/>
              <a:t>B</a:t>
            </a:r>
            <a:endParaRPr lang="en-US" altLang="zh-CN" sz="1000"/>
          </a:p>
        </p:txBody>
      </p:sp>
      <p:sp>
        <p:nvSpPr>
          <p:cNvPr id="59" name="圆角矩形 58"/>
          <p:cNvSpPr/>
          <p:nvPr>
            <p:custDataLst>
              <p:tags r:id="rId23"/>
            </p:custDataLst>
          </p:nvPr>
        </p:nvSpPr>
        <p:spPr>
          <a:xfrm>
            <a:off x="5205095" y="1950085"/>
            <a:ext cx="568960" cy="23749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/>
              <a:t>任务</a:t>
            </a:r>
            <a:r>
              <a:rPr lang="en-US" altLang="zh-CN" sz="1000"/>
              <a:t>4</a:t>
            </a:r>
            <a:endParaRPr lang="en-US" altLang="zh-CN" sz="1000"/>
          </a:p>
        </p:txBody>
      </p:sp>
      <p:sp>
        <p:nvSpPr>
          <p:cNvPr id="60" name="圆角矩形 59"/>
          <p:cNvSpPr/>
          <p:nvPr>
            <p:custDataLst>
              <p:tags r:id="rId24"/>
            </p:custDataLst>
          </p:nvPr>
        </p:nvSpPr>
        <p:spPr>
          <a:xfrm>
            <a:off x="5205095" y="2683510"/>
            <a:ext cx="568960" cy="23749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/>
              <a:t>任务</a:t>
            </a:r>
            <a:r>
              <a:rPr lang="en-US" altLang="zh-CN" sz="1000"/>
              <a:t>6</a:t>
            </a:r>
            <a:endParaRPr lang="en-US" altLang="zh-CN" sz="1000"/>
          </a:p>
        </p:txBody>
      </p:sp>
      <p:sp>
        <p:nvSpPr>
          <p:cNvPr id="61" name="圆角矩形 60"/>
          <p:cNvSpPr/>
          <p:nvPr>
            <p:custDataLst>
              <p:tags r:id="rId25"/>
            </p:custDataLst>
          </p:nvPr>
        </p:nvSpPr>
        <p:spPr>
          <a:xfrm>
            <a:off x="5205095" y="3360420"/>
            <a:ext cx="568960" cy="237490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/>
              <a:t>任务</a:t>
            </a:r>
            <a:r>
              <a:rPr lang="en-US" altLang="zh-CN" sz="1000"/>
              <a:t>7</a:t>
            </a:r>
            <a:endParaRPr lang="en-US" altLang="zh-CN" sz="1000"/>
          </a:p>
        </p:txBody>
      </p:sp>
      <p:sp>
        <p:nvSpPr>
          <p:cNvPr id="62" name="圆角矩形 61"/>
          <p:cNvSpPr/>
          <p:nvPr>
            <p:custDataLst>
              <p:tags r:id="rId26"/>
            </p:custDataLst>
          </p:nvPr>
        </p:nvSpPr>
        <p:spPr>
          <a:xfrm>
            <a:off x="5859780" y="1943100"/>
            <a:ext cx="271780" cy="245110"/>
          </a:xfrm>
          <a:prstGeom prst="round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/>
              <a:t>B</a:t>
            </a:r>
            <a:endParaRPr lang="en-US" altLang="zh-CN" sz="1000"/>
          </a:p>
        </p:txBody>
      </p:sp>
      <p:sp>
        <p:nvSpPr>
          <p:cNvPr id="63" name="圆角矩形 62"/>
          <p:cNvSpPr/>
          <p:nvPr>
            <p:custDataLst>
              <p:tags r:id="rId27"/>
            </p:custDataLst>
          </p:nvPr>
        </p:nvSpPr>
        <p:spPr>
          <a:xfrm>
            <a:off x="5845810" y="2675890"/>
            <a:ext cx="271780" cy="244475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/>
              <a:t>A</a:t>
            </a:r>
            <a:endParaRPr lang="en-US" altLang="zh-CN" sz="1000"/>
          </a:p>
        </p:txBody>
      </p:sp>
      <p:sp>
        <p:nvSpPr>
          <p:cNvPr id="64" name="圆角矩形 63"/>
          <p:cNvSpPr/>
          <p:nvPr>
            <p:custDataLst>
              <p:tags r:id="rId28"/>
            </p:custDataLst>
          </p:nvPr>
        </p:nvSpPr>
        <p:spPr>
          <a:xfrm>
            <a:off x="5859780" y="3353435"/>
            <a:ext cx="271780" cy="244475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/>
              <a:t>A</a:t>
            </a:r>
            <a:endParaRPr lang="en-US" altLang="zh-CN" sz="1000"/>
          </a:p>
        </p:txBody>
      </p:sp>
      <p:sp>
        <p:nvSpPr>
          <p:cNvPr id="65" name="圆角矩形 64"/>
          <p:cNvSpPr/>
          <p:nvPr>
            <p:custDataLst>
              <p:tags r:id="rId29"/>
            </p:custDataLst>
          </p:nvPr>
        </p:nvSpPr>
        <p:spPr>
          <a:xfrm>
            <a:off x="7023735" y="1934845"/>
            <a:ext cx="568960" cy="23749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/>
              <a:t>任务</a:t>
            </a:r>
            <a:r>
              <a:rPr lang="en-US" altLang="zh-CN" sz="1000"/>
              <a:t>7</a:t>
            </a:r>
            <a:endParaRPr lang="en-US" altLang="zh-CN" sz="1000"/>
          </a:p>
        </p:txBody>
      </p:sp>
      <p:sp>
        <p:nvSpPr>
          <p:cNvPr id="66" name="圆角矩形 65"/>
          <p:cNvSpPr/>
          <p:nvPr>
            <p:custDataLst>
              <p:tags r:id="rId30"/>
            </p:custDataLst>
          </p:nvPr>
        </p:nvSpPr>
        <p:spPr>
          <a:xfrm>
            <a:off x="7023735" y="2683510"/>
            <a:ext cx="568960" cy="23749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/>
              <a:t>任务</a:t>
            </a:r>
            <a:r>
              <a:rPr lang="en-US" altLang="zh-CN" sz="1000"/>
              <a:t>8</a:t>
            </a:r>
            <a:endParaRPr lang="en-US" altLang="zh-CN" sz="1000"/>
          </a:p>
        </p:txBody>
      </p:sp>
      <p:sp>
        <p:nvSpPr>
          <p:cNvPr id="67" name="圆角矩形 66"/>
          <p:cNvSpPr/>
          <p:nvPr>
            <p:custDataLst>
              <p:tags r:id="rId31"/>
            </p:custDataLst>
          </p:nvPr>
        </p:nvSpPr>
        <p:spPr>
          <a:xfrm>
            <a:off x="7671435" y="1932305"/>
            <a:ext cx="271780" cy="244475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/>
              <a:t>A</a:t>
            </a:r>
            <a:endParaRPr lang="en-US" altLang="zh-CN" sz="1000"/>
          </a:p>
        </p:txBody>
      </p:sp>
      <p:sp>
        <p:nvSpPr>
          <p:cNvPr id="68" name="圆角矩形 67"/>
          <p:cNvSpPr/>
          <p:nvPr>
            <p:custDataLst>
              <p:tags r:id="rId32"/>
            </p:custDataLst>
          </p:nvPr>
        </p:nvSpPr>
        <p:spPr>
          <a:xfrm>
            <a:off x="7671435" y="2668270"/>
            <a:ext cx="271780" cy="245110"/>
          </a:xfrm>
          <a:prstGeom prst="round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/>
              <a:t>B</a:t>
            </a:r>
            <a:endParaRPr lang="en-US" altLang="zh-CN" sz="1000"/>
          </a:p>
        </p:txBody>
      </p:sp>
      <p:sp>
        <p:nvSpPr>
          <p:cNvPr id="70" name="文本框 69"/>
          <p:cNvSpPr txBox="1"/>
          <p:nvPr/>
        </p:nvSpPr>
        <p:spPr>
          <a:xfrm>
            <a:off x="1765935" y="3770630"/>
            <a:ext cx="67691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000"/>
              <a:t>Stage1</a:t>
            </a:r>
            <a:endParaRPr lang="en-US" altLang="zh-CN" sz="1000"/>
          </a:p>
        </p:txBody>
      </p:sp>
      <p:sp>
        <p:nvSpPr>
          <p:cNvPr id="71" name="文本框 70"/>
          <p:cNvSpPr txBox="1"/>
          <p:nvPr>
            <p:custDataLst>
              <p:tags r:id="rId33"/>
            </p:custDataLst>
          </p:nvPr>
        </p:nvSpPr>
        <p:spPr>
          <a:xfrm>
            <a:off x="3540760" y="3770630"/>
            <a:ext cx="67691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000"/>
              <a:t>Stage2</a:t>
            </a:r>
            <a:endParaRPr lang="en-US" altLang="zh-CN" sz="1000"/>
          </a:p>
        </p:txBody>
      </p:sp>
      <p:sp>
        <p:nvSpPr>
          <p:cNvPr id="72" name="文本框 71"/>
          <p:cNvSpPr txBox="1"/>
          <p:nvPr>
            <p:custDataLst>
              <p:tags r:id="rId34"/>
            </p:custDataLst>
          </p:nvPr>
        </p:nvSpPr>
        <p:spPr>
          <a:xfrm>
            <a:off x="5332095" y="3770630"/>
            <a:ext cx="67691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000"/>
              <a:t>Stage3</a:t>
            </a:r>
            <a:endParaRPr lang="en-US" altLang="zh-CN" sz="1000"/>
          </a:p>
        </p:txBody>
      </p:sp>
      <p:sp>
        <p:nvSpPr>
          <p:cNvPr id="73" name="文本框 72"/>
          <p:cNvSpPr txBox="1"/>
          <p:nvPr>
            <p:custDataLst>
              <p:tags r:id="rId35"/>
            </p:custDataLst>
          </p:nvPr>
        </p:nvSpPr>
        <p:spPr>
          <a:xfrm>
            <a:off x="7190105" y="3770630"/>
            <a:ext cx="67691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000"/>
              <a:t>Stage4</a:t>
            </a:r>
            <a:endParaRPr lang="en-US" altLang="zh-CN" sz="1000"/>
          </a:p>
        </p:txBody>
      </p:sp>
      <p:sp>
        <p:nvSpPr>
          <p:cNvPr id="75" name="矩形 74"/>
          <p:cNvSpPr/>
          <p:nvPr>
            <p:custDataLst>
              <p:tags r:id="rId36"/>
            </p:custDataLst>
          </p:nvPr>
        </p:nvSpPr>
        <p:spPr>
          <a:xfrm>
            <a:off x="3204210" y="1679575"/>
            <a:ext cx="1349375" cy="2407920"/>
          </a:xfrm>
          <a:prstGeom prst="rect">
            <a:avLst/>
          </a:prstGeom>
          <a:ln w="9525" cap="flat" cmpd="sng" algn="ctr">
            <a:solidFill>
              <a:schemeClr val="accent1"/>
            </a:solidFill>
            <a:prstDash val="dash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6" name="矩形 75"/>
          <p:cNvSpPr/>
          <p:nvPr>
            <p:custDataLst>
              <p:tags r:id="rId37"/>
            </p:custDataLst>
          </p:nvPr>
        </p:nvSpPr>
        <p:spPr>
          <a:xfrm>
            <a:off x="4977765" y="1679575"/>
            <a:ext cx="1349375" cy="2407920"/>
          </a:xfrm>
          <a:prstGeom prst="rect">
            <a:avLst/>
          </a:prstGeom>
          <a:ln w="9525" cap="flat" cmpd="sng" algn="ctr">
            <a:solidFill>
              <a:schemeClr val="accent1"/>
            </a:solidFill>
            <a:prstDash val="dash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7" name="矩形 76"/>
          <p:cNvSpPr/>
          <p:nvPr>
            <p:custDataLst>
              <p:tags r:id="rId38"/>
            </p:custDataLst>
          </p:nvPr>
        </p:nvSpPr>
        <p:spPr>
          <a:xfrm>
            <a:off x="6793230" y="1679575"/>
            <a:ext cx="1349375" cy="2407920"/>
          </a:xfrm>
          <a:prstGeom prst="rect">
            <a:avLst/>
          </a:prstGeom>
          <a:ln w="9525" cap="flat" cmpd="sng" algn="ctr">
            <a:solidFill>
              <a:schemeClr val="accent1"/>
            </a:solidFill>
            <a:prstDash val="dash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4C9B"/>
        </a:solidFill>
        <a:effectLst/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0" name="Google Shape;70;p14"/>
          <p:cNvCxnSpPr/>
          <p:nvPr/>
        </p:nvCxnSpPr>
        <p:spPr>
          <a:xfrm rot="10800000" flipH="1">
            <a:off x="222436" y="440490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1" name="Google Shape;71;p14"/>
          <p:cNvSpPr txBox="1"/>
          <p:nvPr/>
        </p:nvSpPr>
        <p:spPr>
          <a:xfrm>
            <a:off x="718625" y="94625"/>
            <a:ext cx="8110500" cy="5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100" b="1">
                <a:solidFill>
                  <a:schemeClr val="lt1"/>
                </a:solidFill>
              </a:rPr>
              <a:t>Heading 1</a:t>
            </a:r>
            <a:endParaRPr sz="2100" b="1">
              <a:solidFill>
                <a:schemeClr val="lt1"/>
              </a:solidFill>
            </a:endParaRPr>
          </a:p>
        </p:txBody>
      </p:sp>
      <p:sp>
        <p:nvSpPr>
          <p:cNvPr id="72" name="Google Shape;72;p14"/>
          <p:cNvSpPr txBox="1"/>
          <p:nvPr/>
        </p:nvSpPr>
        <p:spPr>
          <a:xfrm>
            <a:off x="718625" y="425875"/>
            <a:ext cx="81105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CCCCCC"/>
                </a:solidFill>
              </a:rPr>
              <a:t>Heading 2</a:t>
            </a:r>
            <a:endParaRPr sz="1000">
              <a:solidFill>
                <a:srgbClr val="CCCCCC"/>
              </a:solidFill>
            </a:endParaRPr>
          </a:p>
        </p:txBody>
      </p:sp>
      <p:sp>
        <p:nvSpPr>
          <p:cNvPr id="73" name="Google Shape;73;p14"/>
          <p:cNvSpPr txBox="1"/>
          <p:nvPr/>
        </p:nvSpPr>
        <p:spPr>
          <a:xfrm>
            <a:off x="134899" y="4414789"/>
            <a:ext cx="44196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CCCCCC"/>
                </a:solidFill>
              </a:rPr>
              <a:t>Source:</a:t>
            </a:r>
            <a:endParaRPr sz="1000">
              <a:solidFill>
                <a:srgbClr val="CCCCCC"/>
              </a:solidFill>
            </a:endParaRPr>
          </a:p>
        </p:txBody>
      </p:sp>
      <p:sp>
        <p:nvSpPr>
          <p:cNvPr id="74" name="Google Shape;74;p14"/>
          <p:cNvSpPr txBox="1"/>
          <p:nvPr/>
        </p:nvSpPr>
        <p:spPr>
          <a:xfrm>
            <a:off x="134901" y="4676043"/>
            <a:ext cx="44196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CCCCCC"/>
                </a:solidFill>
              </a:rPr>
              <a:t>Note:</a:t>
            </a:r>
            <a:endParaRPr sz="1000">
              <a:solidFill>
                <a:srgbClr val="CCCCCC"/>
              </a:solidFill>
            </a:endParaRPr>
          </a:p>
        </p:txBody>
      </p:sp>
      <p:sp>
        <p:nvSpPr>
          <p:cNvPr id="75" name="Google Shape;75;p14"/>
          <p:cNvSpPr txBox="1"/>
          <p:nvPr/>
        </p:nvSpPr>
        <p:spPr>
          <a:xfrm>
            <a:off x="7168725" y="441480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CCCCCC"/>
                </a:solidFill>
              </a:rPr>
              <a:t>Date as of May 23, 2023</a:t>
            </a:r>
            <a:endParaRPr sz="1000">
              <a:solidFill>
                <a:srgbClr val="CCCCCC"/>
              </a:solidFill>
            </a:endParaRPr>
          </a:p>
        </p:txBody>
      </p:sp>
      <p:sp>
        <p:nvSpPr>
          <p:cNvPr id="76" name="Google Shape;76;p14"/>
          <p:cNvSpPr txBox="1"/>
          <p:nvPr/>
        </p:nvSpPr>
        <p:spPr>
          <a:xfrm>
            <a:off x="7168725" y="467605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CCCCCC"/>
                </a:solidFill>
              </a:rPr>
              <a:t>Twitter</a:t>
            </a:r>
            <a:r>
              <a:rPr lang="zh-CN" sz="1000">
                <a:solidFill>
                  <a:srgbClr val="CCCCCC"/>
                </a:solidFill>
              </a:rPr>
              <a:t>: @GryphsisAcademy</a:t>
            </a:r>
            <a:endParaRPr sz="1000">
              <a:solidFill>
                <a:srgbClr val="CCCCCC"/>
              </a:solidFill>
            </a:endParaRPr>
          </a:p>
        </p:txBody>
      </p:sp>
      <p:grpSp>
        <p:nvGrpSpPr>
          <p:cNvPr id="77" name="Google Shape;77;p14"/>
          <p:cNvGrpSpPr/>
          <p:nvPr/>
        </p:nvGrpSpPr>
        <p:grpSpPr>
          <a:xfrm>
            <a:off x="175319" y="210257"/>
            <a:ext cx="496052" cy="394979"/>
            <a:chOff x="2250625" y="238125"/>
            <a:chExt cx="3052625" cy="2731525"/>
          </a:xfrm>
        </p:grpSpPr>
        <p:sp>
          <p:nvSpPr>
            <p:cNvPr id="78" name="Google Shape;78;p14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9" name="Google Shape;79;p14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0" name="Google Shape;80;p14"/>
            <p:cNvSpPr/>
            <p:nvPr/>
          </p:nvSpPr>
          <p:spPr>
            <a:xfrm>
              <a:off x="2250625" y="398650"/>
              <a:ext cx="2729175" cy="2571000"/>
            </a:xfrm>
            <a:custGeom>
              <a:avLst/>
              <a:gdLst/>
              <a:ahLst/>
              <a:cxnLst/>
              <a:rect l="l" t="t" r="r" b="b"/>
              <a:pathLst>
                <a:path w="109167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638" y="44951"/>
                  </a:lnTo>
                  <a:lnTo>
                    <a:pt x="70638" y="51373"/>
                  </a:lnTo>
                  <a:lnTo>
                    <a:pt x="70638" y="57794"/>
                  </a:lnTo>
                  <a:lnTo>
                    <a:pt x="64216" y="57794"/>
                  </a:lnTo>
                  <a:lnTo>
                    <a:pt x="64216" y="51373"/>
                  </a:lnTo>
                  <a:lnTo>
                    <a:pt x="57794" y="51373"/>
                  </a:lnTo>
                  <a:lnTo>
                    <a:pt x="57794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844" y="19265"/>
                  </a:lnTo>
                  <a:lnTo>
                    <a:pt x="12844" y="44951"/>
                  </a:lnTo>
                  <a:lnTo>
                    <a:pt x="19265" y="44951"/>
                  </a:lnTo>
                  <a:lnTo>
                    <a:pt x="19265" y="51373"/>
                  </a:lnTo>
                  <a:lnTo>
                    <a:pt x="12844" y="51373"/>
                  </a:lnTo>
                  <a:lnTo>
                    <a:pt x="12844" y="70637"/>
                  </a:lnTo>
                  <a:lnTo>
                    <a:pt x="6422" y="70637"/>
                  </a:lnTo>
                  <a:lnTo>
                    <a:pt x="6422" y="77153"/>
                  </a:lnTo>
                  <a:lnTo>
                    <a:pt x="1" y="77153"/>
                  </a:lnTo>
                  <a:lnTo>
                    <a:pt x="1" y="83481"/>
                  </a:lnTo>
                  <a:lnTo>
                    <a:pt x="6422" y="83481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844" y="96418"/>
                  </a:lnTo>
                  <a:lnTo>
                    <a:pt x="12844" y="83481"/>
                  </a:lnTo>
                  <a:lnTo>
                    <a:pt x="19265" y="83481"/>
                  </a:lnTo>
                  <a:lnTo>
                    <a:pt x="19265" y="77153"/>
                  </a:lnTo>
                  <a:lnTo>
                    <a:pt x="25687" y="77153"/>
                  </a:lnTo>
                  <a:lnTo>
                    <a:pt x="25687" y="70637"/>
                  </a:lnTo>
                  <a:lnTo>
                    <a:pt x="38530" y="70637"/>
                  </a:lnTo>
                  <a:lnTo>
                    <a:pt x="38530" y="89997"/>
                  </a:lnTo>
                  <a:lnTo>
                    <a:pt x="44951" y="89997"/>
                  </a:lnTo>
                  <a:lnTo>
                    <a:pt x="44951" y="83481"/>
                  </a:lnTo>
                  <a:lnTo>
                    <a:pt x="51373" y="83481"/>
                  </a:lnTo>
                  <a:lnTo>
                    <a:pt x="51373" y="77153"/>
                  </a:lnTo>
                  <a:lnTo>
                    <a:pt x="57794" y="77153"/>
                  </a:lnTo>
                  <a:lnTo>
                    <a:pt x="57794" y="70637"/>
                  </a:lnTo>
                  <a:lnTo>
                    <a:pt x="64216" y="70637"/>
                  </a:lnTo>
                  <a:lnTo>
                    <a:pt x="64216" y="77153"/>
                  </a:lnTo>
                  <a:lnTo>
                    <a:pt x="77059" y="77153"/>
                  </a:lnTo>
                  <a:lnTo>
                    <a:pt x="77059" y="83481"/>
                  </a:lnTo>
                  <a:lnTo>
                    <a:pt x="83481" y="83481"/>
                  </a:lnTo>
                  <a:lnTo>
                    <a:pt x="83481" y="89902"/>
                  </a:lnTo>
                  <a:lnTo>
                    <a:pt x="89902" y="89902"/>
                  </a:lnTo>
                  <a:lnTo>
                    <a:pt x="89902" y="77153"/>
                  </a:lnTo>
                  <a:lnTo>
                    <a:pt x="89902" y="70637"/>
                  </a:lnTo>
                  <a:lnTo>
                    <a:pt x="96324" y="70637"/>
                  </a:lnTo>
                  <a:lnTo>
                    <a:pt x="96324" y="64216"/>
                  </a:lnTo>
                  <a:lnTo>
                    <a:pt x="109167" y="64216"/>
                  </a:lnTo>
                  <a:lnTo>
                    <a:pt x="109167" y="57794"/>
                  </a:lnTo>
                  <a:lnTo>
                    <a:pt x="102745" y="57794"/>
                  </a:lnTo>
                  <a:lnTo>
                    <a:pt x="102840" y="51373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1" name="Google Shape;81;p14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" name="Google Shape;82;p14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3" name="Google Shape;83;p14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4" name="Google Shape;84;p14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5" name="Google Shape;85;p14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86" name="Google Shape;86;p14"/>
          <p:cNvGrpSpPr/>
          <p:nvPr/>
        </p:nvGrpSpPr>
        <p:grpSpPr>
          <a:xfrm>
            <a:off x="5315668" y="4520336"/>
            <a:ext cx="371504" cy="312213"/>
            <a:chOff x="2250625" y="238125"/>
            <a:chExt cx="3052625" cy="2731525"/>
          </a:xfrm>
        </p:grpSpPr>
        <p:sp>
          <p:nvSpPr>
            <p:cNvPr id="87" name="Google Shape;87;p14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8" name="Google Shape;88;p14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9" name="Google Shape;89;p14"/>
            <p:cNvSpPr/>
            <p:nvPr/>
          </p:nvSpPr>
          <p:spPr>
            <a:xfrm>
              <a:off x="2250625" y="398650"/>
              <a:ext cx="2729175" cy="2571000"/>
            </a:xfrm>
            <a:custGeom>
              <a:avLst/>
              <a:gdLst/>
              <a:ahLst/>
              <a:cxnLst/>
              <a:rect l="l" t="t" r="r" b="b"/>
              <a:pathLst>
                <a:path w="109167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638" y="44951"/>
                  </a:lnTo>
                  <a:lnTo>
                    <a:pt x="70638" y="51373"/>
                  </a:lnTo>
                  <a:lnTo>
                    <a:pt x="70638" y="57794"/>
                  </a:lnTo>
                  <a:lnTo>
                    <a:pt x="64216" y="57794"/>
                  </a:lnTo>
                  <a:lnTo>
                    <a:pt x="64216" y="51373"/>
                  </a:lnTo>
                  <a:lnTo>
                    <a:pt x="57794" y="51373"/>
                  </a:lnTo>
                  <a:lnTo>
                    <a:pt x="57794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844" y="19265"/>
                  </a:lnTo>
                  <a:lnTo>
                    <a:pt x="12844" y="44951"/>
                  </a:lnTo>
                  <a:lnTo>
                    <a:pt x="19265" y="44951"/>
                  </a:lnTo>
                  <a:lnTo>
                    <a:pt x="19265" y="51373"/>
                  </a:lnTo>
                  <a:lnTo>
                    <a:pt x="12844" y="51373"/>
                  </a:lnTo>
                  <a:lnTo>
                    <a:pt x="12844" y="70637"/>
                  </a:lnTo>
                  <a:lnTo>
                    <a:pt x="6422" y="70637"/>
                  </a:lnTo>
                  <a:lnTo>
                    <a:pt x="6422" y="77153"/>
                  </a:lnTo>
                  <a:lnTo>
                    <a:pt x="1" y="77153"/>
                  </a:lnTo>
                  <a:lnTo>
                    <a:pt x="1" y="83481"/>
                  </a:lnTo>
                  <a:lnTo>
                    <a:pt x="6422" y="83481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844" y="96418"/>
                  </a:lnTo>
                  <a:lnTo>
                    <a:pt x="12844" y="83481"/>
                  </a:lnTo>
                  <a:lnTo>
                    <a:pt x="19265" y="83481"/>
                  </a:lnTo>
                  <a:lnTo>
                    <a:pt x="19265" y="77153"/>
                  </a:lnTo>
                  <a:lnTo>
                    <a:pt x="25687" y="77153"/>
                  </a:lnTo>
                  <a:lnTo>
                    <a:pt x="25687" y="70637"/>
                  </a:lnTo>
                  <a:lnTo>
                    <a:pt x="38530" y="70637"/>
                  </a:lnTo>
                  <a:lnTo>
                    <a:pt x="38530" y="89997"/>
                  </a:lnTo>
                  <a:lnTo>
                    <a:pt x="44951" y="89997"/>
                  </a:lnTo>
                  <a:lnTo>
                    <a:pt x="44951" y="83481"/>
                  </a:lnTo>
                  <a:lnTo>
                    <a:pt x="51373" y="83481"/>
                  </a:lnTo>
                  <a:lnTo>
                    <a:pt x="51373" y="77153"/>
                  </a:lnTo>
                  <a:lnTo>
                    <a:pt x="57794" y="77153"/>
                  </a:lnTo>
                  <a:lnTo>
                    <a:pt x="57794" y="70637"/>
                  </a:lnTo>
                  <a:lnTo>
                    <a:pt x="64216" y="70637"/>
                  </a:lnTo>
                  <a:lnTo>
                    <a:pt x="64216" y="77153"/>
                  </a:lnTo>
                  <a:lnTo>
                    <a:pt x="77059" y="77153"/>
                  </a:lnTo>
                  <a:lnTo>
                    <a:pt x="77059" y="83481"/>
                  </a:lnTo>
                  <a:lnTo>
                    <a:pt x="83481" y="83481"/>
                  </a:lnTo>
                  <a:lnTo>
                    <a:pt x="83481" y="89902"/>
                  </a:lnTo>
                  <a:lnTo>
                    <a:pt x="89902" y="89902"/>
                  </a:lnTo>
                  <a:lnTo>
                    <a:pt x="89902" y="77153"/>
                  </a:lnTo>
                  <a:lnTo>
                    <a:pt x="89902" y="70637"/>
                  </a:lnTo>
                  <a:lnTo>
                    <a:pt x="96324" y="70637"/>
                  </a:lnTo>
                  <a:lnTo>
                    <a:pt x="96324" y="64216"/>
                  </a:lnTo>
                  <a:lnTo>
                    <a:pt x="109167" y="64216"/>
                  </a:lnTo>
                  <a:lnTo>
                    <a:pt x="109167" y="57794"/>
                  </a:lnTo>
                  <a:lnTo>
                    <a:pt x="102745" y="57794"/>
                  </a:lnTo>
                  <a:lnTo>
                    <a:pt x="102840" y="51373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0" name="Google Shape;90;p14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1" name="Google Shape;91;p14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2" name="Google Shape;92;p14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3" name="Google Shape;93;p14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4" name="Google Shape;94;p14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95" name="Google Shape;95;p14"/>
          <p:cNvGrpSpPr/>
          <p:nvPr/>
        </p:nvGrpSpPr>
        <p:grpSpPr>
          <a:xfrm>
            <a:off x="5815148" y="4529415"/>
            <a:ext cx="1010902" cy="312156"/>
            <a:chOff x="241550" y="3361525"/>
            <a:chExt cx="7049525" cy="2092200"/>
          </a:xfrm>
        </p:grpSpPr>
        <p:sp>
          <p:nvSpPr>
            <p:cNvPr id="96" name="Google Shape;96;p14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153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683"/>
                    <a:pt x="5760" y="5477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025"/>
                    <a:pt x="1511" y="27575"/>
                  </a:cubicBezTo>
                  <a:cubicBezTo>
                    <a:pt x="2550" y="29936"/>
                    <a:pt x="4061" y="32013"/>
                    <a:pt x="5949" y="33808"/>
                  </a:cubicBezTo>
                  <a:cubicBezTo>
                    <a:pt x="7932" y="35602"/>
                    <a:pt x="10293" y="36924"/>
                    <a:pt x="12749" y="37774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8907"/>
                    <a:pt x="29558" y="38246"/>
                  </a:cubicBezTo>
                  <a:cubicBezTo>
                    <a:pt x="31919" y="37585"/>
                    <a:pt x="34185" y="36452"/>
                    <a:pt x="36263" y="35130"/>
                  </a:cubicBezTo>
                  <a:lnTo>
                    <a:pt x="36263" y="18887"/>
                  </a:lnTo>
                  <a:lnTo>
                    <a:pt x="23514" y="18887"/>
                  </a:lnTo>
                  <a:lnTo>
                    <a:pt x="23514" y="21815"/>
                  </a:lnTo>
                  <a:cubicBezTo>
                    <a:pt x="23514" y="22098"/>
                    <a:pt x="23609" y="22287"/>
                    <a:pt x="23892" y="22476"/>
                  </a:cubicBezTo>
                  <a:cubicBezTo>
                    <a:pt x="24081" y="22759"/>
                    <a:pt x="24458" y="22853"/>
                    <a:pt x="24742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430"/>
                    <a:pt x="28236" y="33997"/>
                    <a:pt x="26725" y="34374"/>
                  </a:cubicBezTo>
                  <a:cubicBezTo>
                    <a:pt x="25025" y="34847"/>
                    <a:pt x="23325" y="35035"/>
                    <a:pt x="21625" y="35035"/>
                  </a:cubicBezTo>
                  <a:cubicBezTo>
                    <a:pt x="19359" y="35035"/>
                    <a:pt x="17093" y="34658"/>
                    <a:pt x="15015" y="33997"/>
                  </a:cubicBezTo>
                  <a:cubicBezTo>
                    <a:pt x="13126" y="33336"/>
                    <a:pt x="11427" y="32297"/>
                    <a:pt x="9916" y="30975"/>
                  </a:cubicBezTo>
                  <a:cubicBezTo>
                    <a:pt x="8594" y="29558"/>
                    <a:pt x="7460" y="27858"/>
                    <a:pt x="6799" y="26064"/>
                  </a:cubicBezTo>
                  <a:cubicBezTo>
                    <a:pt x="5288" y="21909"/>
                    <a:pt x="5288" y="17471"/>
                    <a:pt x="6799" y="13315"/>
                  </a:cubicBezTo>
                  <a:cubicBezTo>
                    <a:pt x="7460" y="11521"/>
                    <a:pt x="8499" y="9916"/>
                    <a:pt x="9821" y="8594"/>
                  </a:cubicBezTo>
                  <a:cubicBezTo>
                    <a:pt x="11238" y="7272"/>
                    <a:pt x="12843" y="6233"/>
                    <a:pt x="14637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120" y="4911"/>
                  </a:cubicBezTo>
                  <a:cubicBezTo>
                    <a:pt x="26158" y="5100"/>
                    <a:pt x="27197" y="5383"/>
                    <a:pt x="28236" y="5761"/>
                  </a:cubicBezTo>
                  <a:cubicBezTo>
                    <a:pt x="28991" y="6044"/>
                    <a:pt x="29652" y="6327"/>
                    <a:pt x="30408" y="6799"/>
                  </a:cubicBezTo>
                  <a:cubicBezTo>
                    <a:pt x="30974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3996" y="7555"/>
                    <a:pt x="34280" y="7272"/>
                  </a:cubicBezTo>
                  <a:lnTo>
                    <a:pt x="35885" y="4911"/>
                  </a:lnTo>
                  <a:cubicBezTo>
                    <a:pt x="34941" y="4155"/>
                    <a:pt x="33996" y="3400"/>
                    <a:pt x="32958" y="2833"/>
                  </a:cubicBezTo>
                  <a:cubicBezTo>
                    <a:pt x="31919" y="2267"/>
                    <a:pt x="30786" y="1700"/>
                    <a:pt x="29652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15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7" name="Google Shape;97;p14"/>
            <p:cNvSpPr/>
            <p:nvPr/>
          </p:nvSpPr>
          <p:spPr>
            <a:xfrm>
              <a:off x="2212850" y="3500825"/>
              <a:ext cx="897150" cy="953800"/>
            </a:xfrm>
            <a:custGeom>
              <a:avLst/>
              <a:gdLst/>
              <a:ahLst/>
              <a:cxnLst/>
              <a:rect l="l" t="t" r="r" b="b"/>
              <a:pathLst>
                <a:path w="35886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886" y="0"/>
                  </a:lnTo>
                  <a:lnTo>
                    <a:pt x="30975" y="0"/>
                  </a:lnTo>
                  <a:cubicBezTo>
                    <a:pt x="30503" y="0"/>
                    <a:pt x="30125" y="189"/>
                    <a:pt x="29747" y="473"/>
                  </a:cubicBezTo>
                  <a:cubicBezTo>
                    <a:pt x="29464" y="661"/>
                    <a:pt x="29181" y="945"/>
                    <a:pt x="29086" y="1322"/>
                  </a:cubicBezTo>
                  <a:lnTo>
                    <a:pt x="19643" y="17471"/>
                  </a:lnTo>
                  <a:cubicBezTo>
                    <a:pt x="19265" y="18132"/>
                    <a:pt x="18982" y="18698"/>
                    <a:pt x="18699" y="19359"/>
                  </a:cubicBezTo>
                  <a:cubicBezTo>
                    <a:pt x="18415" y="19926"/>
                    <a:pt x="18227" y="20493"/>
                    <a:pt x="17943" y="21154"/>
                  </a:cubicBezTo>
                  <a:cubicBezTo>
                    <a:pt x="17754" y="20493"/>
                    <a:pt x="17471" y="19926"/>
                    <a:pt x="17188" y="19359"/>
                  </a:cubicBezTo>
                  <a:cubicBezTo>
                    <a:pt x="16904" y="18698"/>
                    <a:pt x="16621" y="18132"/>
                    <a:pt x="16243" y="17471"/>
                  </a:cubicBezTo>
                  <a:lnTo>
                    <a:pt x="6800" y="1322"/>
                  </a:lnTo>
                  <a:cubicBezTo>
                    <a:pt x="6611" y="945"/>
                    <a:pt x="6422" y="661"/>
                    <a:pt x="6044" y="378"/>
                  </a:cubicBezTo>
                  <a:cubicBezTo>
                    <a:pt x="5761" y="95"/>
                    <a:pt x="5289" y="0"/>
                    <a:pt x="491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8" name="Google Shape;98;p14"/>
            <p:cNvSpPr/>
            <p:nvPr/>
          </p:nvSpPr>
          <p:spPr>
            <a:xfrm>
              <a:off x="4231400" y="3500825"/>
              <a:ext cx="838125" cy="953800"/>
            </a:xfrm>
            <a:custGeom>
              <a:avLst/>
              <a:gdLst/>
              <a:ahLst/>
              <a:cxnLst/>
              <a:rect l="l" t="t" r="r" b="b"/>
              <a:pathLst>
                <a:path w="33525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953" y="20965"/>
                  </a:lnTo>
                  <a:lnTo>
                    <a:pt x="27953" y="38152"/>
                  </a:lnTo>
                  <a:lnTo>
                    <a:pt x="33524" y="38152"/>
                  </a:lnTo>
                  <a:lnTo>
                    <a:pt x="33524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9" name="Google Shape;99;p14"/>
            <p:cNvSpPr/>
            <p:nvPr/>
          </p:nvSpPr>
          <p:spPr>
            <a:xfrm>
              <a:off x="5310300" y="3491025"/>
              <a:ext cx="675225" cy="980500"/>
            </a:xfrm>
            <a:custGeom>
              <a:avLst/>
              <a:gdLst/>
              <a:ahLst/>
              <a:cxnLst/>
              <a:rect l="l" t="t" r="r" b="b"/>
              <a:pathLst>
                <a:path w="27009" h="39220" extrusionOk="0">
                  <a:moveTo>
                    <a:pt x="13985" y="0"/>
                  </a:moveTo>
                  <a:cubicBezTo>
                    <a:pt x="12360" y="0"/>
                    <a:pt x="10675" y="356"/>
                    <a:pt x="9066" y="865"/>
                  </a:cubicBezTo>
                  <a:cubicBezTo>
                    <a:pt x="7650" y="1431"/>
                    <a:pt x="6233" y="2187"/>
                    <a:pt x="5100" y="3225"/>
                  </a:cubicBezTo>
                  <a:cubicBezTo>
                    <a:pt x="3967" y="4170"/>
                    <a:pt x="3117" y="5303"/>
                    <a:pt x="2550" y="6625"/>
                  </a:cubicBezTo>
                  <a:cubicBezTo>
                    <a:pt x="1984" y="7853"/>
                    <a:pt x="1700" y="9175"/>
                    <a:pt x="1700" y="10591"/>
                  </a:cubicBezTo>
                  <a:cubicBezTo>
                    <a:pt x="1700" y="12008"/>
                    <a:pt x="1984" y="13519"/>
                    <a:pt x="2550" y="14841"/>
                  </a:cubicBezTo>
                  <a:cubicBezTo>
                    <a:pt x="3117" y="15880"/>
                    <a:pt x="3872" y="16918"/>
                    <a:pt x="4817" y="17674"/>
                  </a:cubicBezTo>
                  <a:cubicBezTo>
                    <a:pt x="5761" y="18524"/>
                    <a:pt x="6894" y="19090"/>
                    <a:pt x="8027" y="19563"/>
                  </a:cubicBezTo>
                  <a:cubicBezTo>
                    <a:pt x="9161" y="20035"/>
                    <a:pt x="10388" y="20507"/>
                    <a:pt x="11616" y="20885"/>
                  </a:cubicBezTo>
                  <a:lnTo>
                    <a:pt x="15299" y="21923"/>
                  </a:lnTo>
                  <a:cubicBezTo>
                    <a:pt x="16432" y="22207"/>
                    <a:pt x="17471" y="22679"/>
                    <a:pt x="18510" y="23246"/>
                  </a:cubicBezTo>
                  <a:cubicBezTo>
                    <a:pt x="19360" y="23623"/>
                    <a:pt x="20115" y="24284"/>
                    <a:pt x="20682" y="25040"/>
                  </a:cubicBezTo>
                  <a:cubicBezTo>
                    <a:pt x="21343" y="25890"/>
                    <a:pt x="21626" y="26928"/>
                    <a:pt x="21532" y="27873"/>
                  </a:cubicBezTo>
                  <a:cubicBezTo>
                    <a:pt x="21626" y="28912"/>
                    <a:pt x="21343" y="29856"/>
                    <a:pt x="20965" y="30800"/>
                  </a:cubicBezTo>
                  <a:cubicBezTo>
                    <a:pt x="20587" y="31650"/>
                    <a:pt x="20021" y="32406"/>
                    <a:pt x="19360" y="32972"/>
                  </a:cubicBezTo>
                  <a:cubicBezTo>
                    <a:pt x="18510" y="33633"/>
                    <a:pt x="17660" y="34105"/>
                    <a:pt x="16715" y="34389"/>
                  </a:cubicBezTo>
                  <a:cubicBezTo>
                    <a:pt x="15488" y="34767"/>
                    <a:pt x="14355" y="34955"/>
                    <a:pt x="13127" y="34955"/>
                  </a:cubicBezTo>
                  <a:cubicBezTo>
                    <a:pt x="12183" y="34955"/>
                    <a:pt x="11238" y="34861"/>
                    <a:pt x="10294" y="34672"/>
                  </a:cubicBezTo>
                  <a:cubicBezTo>
                    <a:pt x="9538" y="34483"/>
                    <a:pt x="8783" y="34200"/>
                    <a:pt x="8027" y="33917"/>
                  </a:cubicBezTo>
                  <a:cubicBezTo>
                    <a:pt x="7366" y="33728"/>
                    <a:pt x="6800" y="33350"/>
                    <a:pt x="6233" y="32972"/>
                  </a:cubicBezTo>
                  <a:cubicBezTo>
                    <a:pt x="5667" y="32689"/>
                    <a:pt x="5194" y="32311"/>
                    <a:pt x="4817" y="32028"/>
                  </a:cubicBezTo>
                  <a:cubicBezTo>
                    <a:pt x="4439" y="31745"/>
                    <a:pt x="4061" y="31556"/>
                    <a:pt x="3778" y="31367"/>
                  </a:cubicBezTo>
                  <a:cubicBezTo>
                    <a:pt x="3495" y="31178"/>
                    <a:pt x="3211" y="31084"/>
                    <a:pt x="2928" y="31084"/>
                  </a:cubicBezTo>
                  <a:cubicBezTo>
                    <a:pt x="2645" y="31084"/>
                    <a:pt x="2361" y="31178"/>
                    <a:pt x="2173" y="31272"/>
                  </a:cubicBezTo>
                  <a:cubicBezTo>
                    <a:pt x="1984" y="31367"/>
                    <a:pt x="1795" y="31556"/>
                    <a:pt x="1606" y="31745"/>
                  </a:cubicBezTo>
                  <a:lnTo>
                    <a:pt x="1" y="34200"/>
                  </a:lnTo>
                  <a:cubicBezTo>
                    <a:pt x="1606" y="35805"/>
                    <a:pt x="3495" y="37033"/>
                    <a:pt x="5572" y="37883"/>
                  </a:cubicBezTo>
                  <a:cubicBezTo>
                    <a:pt x="7735" y="38748"/>
                    <a:pt x="10056" y="39217"/>
                    <a:pt x="12318" y="39217"/>
                  </a:cubicBezTo>
                  <a:cubicBezTo>
                    <a:pt x="12525" y="39217"/>
                    <a:pt x="12732" y="39213"/>
                    <a:pt x="12938" y="39205"/>
                  </a:cubicBezTo>
                  <a:cubicBezTo>
                    <a:pt x="13143" y="39215"/>
                    <a:pt x="13348" y="39219"/>
                    <a:pt x="13555" y="39219"/>
                  </a:cubicBezTo>
                  <a:cubicBezTo>
                    <a:pt x="15348" y="39219"/>
                    <a:pt x="17194" y="38863"/>
                    <a:pt x="18887" y="38355"/>
                  </a:cubicBezTo>
                  <a:cubicBezTo>
                    <a:pt x="20493" y="37788"/>
                    <a:pt x="22004" y="36844"/>
                    <a:pt x="23231" y="35711"/>
                  </a:cubicBezTo>
                  <a:cubicBezTo>
                    <a:pt x="24365" y="34672"/>
                    <a:pt x="25309" y="33350"/>
                    <a:pt x="25970" y="31933"/>
                  </a:cubicBezTo>
                  <a:cubicBezTo>
                    <a:pt x="26537" y="30423"/>
                    <a:pt x="26820" y="28817"/>
                    <a:pt x="26820" y="27212"/>
                  </a:cubicBezTo>
                  <a:cubicBezTo>
                    <a:pt x="27009" y="24568"/>
                    <a:pt x="25781" y="22018"/>
                    <a:pt x="23798" y="20412"/>
                  </a:cubicBezTo>
                  <a:cubicBezTo>
                    <a:pt x="22759" y="19563"/>
                    <a:pt x="21720" y="18996"/>
                    <a:pt x="20587" y="18524"/>
                  </a:cubicBezTo>
                  <a:cubicBezTo>
                    <a:pt x="19360" y="18052"/>
                    <a:pt x="18132" y="17579"/>
                    <a:pt x="16904" y="17202"/>
                  </a:cubicBezTo>
                  <a:lnTo>
                    <a:pt x="13316" y="15974"/>
                  </a:lnTo>
                  <a:cubicBezTo>
                    <a:pt x="12183" y="15691"/>
                    <a:pt x="11144" y="15219"/>
                    <a:pt x="10105" y="14746"/>
                  </a:cubicBezTo>
                  <a:cubicBezTo>
                    <a:pt x="9255" y="14274"/>
                    <a:pt x="8500" y="13613"/>
                    <a:pt x="7839" y="12952"/>
                  </a:cubicBezTo>
                  <a:cubicBezTo>
                    <a:pt x="7272" y="12102"/>
                    <a:pt x="6989" y="11158"/>
                    <a:pt x="6989" y="10214"/>
                  </a:cubicBezTo>
                  <a:cubicBezTo>
                    <a:pt x="6989" y="9458"/>
                    <a:pt x="7178" y="8608"/>
                    <a:pt x="7461" y="7853"/>
                  </a:cubicBezTo>
                  <a:cubicBezTo>
                    <a:pt x="7839" y="7097"/>
                    <a:pt x="8311" y="6531"/>
                    <a:pt x="8972" y="5964"/>
                  </a:cubicBezTo>
                  <a:cubicBezTo>
                    <a:pt x="9633" y="5397"/>
                    <a:pt x="10483" y="5020"/>
                    <a:pt x="11333" y="4736"/>
                  </a:cubicBezTo>
                  <a:cubicBezTo>
                    <a:pt x="12419" y="4406"/>
                    <a:pt x="13528" y="4241"/>
                    <a:pt x="14650" y="4241"/>
                  </a:cubicBezTo>
                  <a:cubicBezTo>
                    <a:pt x="15771" y="4241"/>
                    <a:pt x="16904" y="4406"/>
                    <a:pt x="18037" y="4736"/>
                  </a:cubicBezTo>
                  <a:cubicBezTo>
                    <a:pt x="18793" y="5020"/>
                    <a:pt x="19643" y="5303"/>
                    <a:pt x="20398" y="5681"/>
                  </a:cubicBezTo>
                  <a:cubicBezTo>
                    <a:pt x="21059" y="6058"/>
                    <a:pt x="21626" y="6436"/>
                    <a:pt x="22004" y="6719"/>
                  </a:cubicBezTo>
                  <a:cubicBezTo>
                    <a:pt x="22381" y="7003"/>
                    <a:pt x="22759" y="7192"/>
                    <a:pt x="23231" y="7192"/>
                  </a:cubicBezTo>
                  <a:cubicBezTo>
                    <a:pt x="23515" y="7192"/>
                    <a:pt x="23704" y="7097"/>
                    <a:pt x="23987" y="7003"/>
                  </a:cubicBezTo>
                  <a:cubicBezTo>
                    <a:pt x="24176" y="6814"/>
                    <a:pt x="24365" y="6625"/>
                    <a:pt x="24553" y="6342"/>
                  </a:cubicBezTo>
                  <a:lnTo>
                    <a:pt x="25876" y="3981"/>
                  </a:lnTo>
                  <a:cubicBezTo>
                    <a:pt x="24459" y="2659"/>
                    <a:pt x="22759" y="1620"/>
                    <a:pt x="20871" y="1053"/>
                  </a:cubicBezTo>
                  <a:cubicBezTo>
                    <a:pt x="19088" y="374"/>
                    <a:pt x="17152" y="0"/>
                    <a:pt x="15201" y="0"/>
                  </a:cubicBezTo>
                  <a:cubicBezTo>
                    <a:pt x="14982" y="0"/>
                    <a:pt x="14763" y="5"/>
                    <a:pt x="14543" y="15"/>
                  </a:cubicBezTo>
                  <a:cubicBezTo>
                    <a:pt x="14358" y="5"/>
                    <a:pt x="14172" y="0"/>
                    <a:pt x="1398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" name="Google Shape;100;p14"/>
            <p:cNvSpPr/>
            <p:nvPr/>
          </p:nvSpPr>
          <p:spPr>
            <a:xfrm>
              <a:off x="6235750" y="3500825"/>
              <a:ext cx="141675" cy="953800"/>
            </a:xfrm>
            <a:custGeom>
              <a:avLst/>
              <a:gdLst/>
              <a:ahLst/>
              <a:cxnLst/>
              <a:rect l="l" t="t" r="r" b="b"/>
              <a:pathLst>
                <a:path w="566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667" y="38152"/>
                  </a:lnTo>
                  <a:lnTo>
                    <a:pt x="566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" name="Google Shape;101;p14"/>
            <p:cNvSpPr/>
            <p:nvPr/>
          </p:nvSpPr>
          <p:spPr>
            <a:xfrm>
              <a:off x="6613500" y="3489025"/>
              <a:ext cx="677575" cy="982575"/>
            </a:xfrm>
            <a:custGeom>
              <a:avLst/>
              <a:gdLst/>
              <a:ahLst/>
              <a:cxnLst/>
              <a:rect l="l" t="t" r="r" b="b"/>
              <a:pathLst>
                <a:path w="27103" h="39303" extrusionOk="0">
                  <a:moveTo>
                    <a:pt x="14638" y="0"/>
                  </a:moveTo>
                  <a:cubicBezTo>
                    <a:pt x="12749" y="0"/>
                    <a:pt x="10860" y="284"/>
                    <a:pt x="9160" y="945"/>
                  </a:cubicBezTo>
                  <a:cubicBezTo>
                    <a:pt x="7649" y="1417"/>
                    <a:pt x="6327" y="2267"/>
                    <a:pt x="5100" y="3305"/>
                  </a:cubicBezTo>
                  <a:cubicBezTo>
                    <a:pt x="4061" y="4155"/>
                    <a:pt x="3211" y="5383"/>
                    <a:pt x="2644" y="6611"/>
                  </a:cubicBezTo>
                  <a:cubicBezTo>
                    <a:pt x="2078" y="7838"/>
                    <a:pt x="1795" y="9255"/>
                    <a:pt x="1795" y="10577"/>
                  </a:cubicBezTo>
                  <a:cubicBezTo>
                    <a:pt x="1700" y="11993"/>
                    <a:pt x="1983" y="13504"/>
                    <a:pt x="2644" y="14826"/>
                  </a:cubicBezTo>
                  <a:cubicBezTo>
                    <a:pt x="3211" y="15960"/>
                    <a:pt x="3967" y="16904"/>
                    <a:pt x="4911" y="17754"/>
                  </a:cubicBezTo>
                  <a:cubicBezTo>
                    <a:pt x="5855" y="18509"/>
                    <a:pt x="6894" y="19170"/>
                    <a:pt x="8027" y="19643"/>
                  </a:cubicBezTo>
                  <a:cubicBezTo>
                    <a:pt x="9255" y="20115"/>
                    <a:pt x="10483" y="20492"/>
                    <a:pt x="11710" y="20870"/>
                  </a:cubicBezTo>
                  <a:lnTo>
                    <a:pt x="15393" y="21909"/>
                  </a:lnTo>
                  <a:cubicBezTo>
                    <a:pt x="16432" y="22287"/>
                    <a:pt x="17565" y="22664"/>
                    <a:pt x="18509" y="23231"/>
                  </a:cubicBezTo>
                  <a:cubicBezTo>
                    <a:pt x="19359" y="23703"/>
                    <a:pt x="20209" y="24270"/>
                    <a:pt x="20776" y="25120"/>
                  </a:cubicBezTo>
                  <a:cubicBezTo>
                    <a:pt x="21342" y="25875"/>
                    <a:pt x="21626" y="26914"/>
                    <a:pt x="21626" y="27953"/>
                  </a:cubicBezTo>
                  <a:cubicBezTo>
                    <a:pt x="21626" y="28897"/>
                    <a:pt x="21437" y="29936"/>
                    <a:pt x="21059" y="30786"/>
                  </a:cubicBezTo>
                  <a:cubicBezTo>
                    <a:pt x="20681" y="31636"/>
                    <a:pt x="20115" y="32391"/>
                    <a:pt x="19359" y="33052"/>
                  </a:cubicBezTo>
                  <a:cubicBezTo>
                    <a:pt x="18604" y="33619"/>
                    <a:pt x="17660" y="34185"/>
                    <a:pt x="16715" y="34469"/>
                  </a:cubicBezTo>
                  <a:cubicBezTo>
                    <a:pt x="15582" y="34847"/>
                    <a:pt x="14354" y="34941"/>
                    <a:pt x="13221" y="34941"/>
                  </a:cubicBezTo>
                  <a:cubicBezTo>
                    <a:pt x="12277" y="34941"/>
                    <a:pt x="11238" y="34847"/>
                    <a:pt x="10294" y="34658"/>
                  </a:cubicBezTo>
                  <a:cubicBezTo>
                    <a:pt x="9538" y="34469"/>
                    <a:pt x="8783" y="34280"/>
                    <a:pt x="8027" y="33997"/>
                  </a:cubicBezTo>
                  <a:cubicBezTo>
                    <a:pt x="7461" y="33713"/>
                    <a:pt x="6800" y="33430"/>
                    <a:pt x="6233" y="33052"/>
                  </a:cubicBezTo>
                  <a:cubicBezTo>
                    <a:pt x="5761" y="32675"/>
                    <a:pt x="5289" y="32391"/>
                    <a:pt x="4911" y="32108"/>
                  </a:cubicBezTo>
                  <a:cubicBezTo>
                    <a:pt x="4439" y="31825"/>
                    <a:pt x="4155" y="31541"/>
                    <a:pt x="3778" y="31352"/>
                  </a:cubicBezTo>
                  <a:cubicBezTo>
                    <a:pt x="3589" y="31164"/>
                    <a:pt x="3305" y="31069"/>
                    <a:pt x="2928" y="31069"/>
                  </a:cubicBezTo>
                  <a:cubicBezTo>
                    <a:pt x="2739" y="31069"/>
                    <a:pt x="2456" y="31164"/>
                    <a:pt x="2267" y="31258"/>
                  </a:cubicBezTo>
                  <a:cubicBezTo>
                    <a:pt x="1983" y="31447"/>
                    <a:pt x="1795" y="31541"/>
                    <a:pt x="1700" y="31825"/>
                  </a:cubicBezTo>
                  <a:lnTo>
                    <a:pt x="0" y="34280"/>
                  </a:lnTo>
                  <a:cubicBezTo>
                    <a:pt x="1700" y="35885"/>
                    <a:pt x="3589" y="37113"/>
                    <a:pt x="5761" y="37963"/>
                  </a:cubicBezTo>
                  <a:cubicBezTo>
                    <a:pt x="7837" y="38828"/>
                    <a:pt x="10151" y="39297"/>
                    <a:pt x="12412" y="39297"/>
                  </a:cubicBezTo>
                  <a:cubicBezTo>
                    <a:pt x="12619" y="39297"/>
                    <a:pt x="12826" y="39293"/>
                    <a:pt x="13032" y="39285"/>
                  </a:cubicBezTo>
                  <a:cubicBezTo>
                    <a:pt x="13292" y="39297"/>
                    <a:pt x="13550" y="39303"/>
                    <a:pt x="13807" y="39303"/>
                  </a:cubicBezTo>
                  <a:cubicBezTo>
                    <a:pt x="15604" y="39303"/>
                    <a:pt x="17329" y="39013"/>
                    <a:pt x="18982" y="38435"/>
                  </a:cubicBezTo>
                  <a:cubicBezTo>
                    <a:pt x="20587" y="37868"/>
                    <a:pt x="22098" y="36924"/>
                    <a:pt x="23326" y="35791"/>
                  </a:cubicBezTo>
                  <a:cubicBezTo>
                    <a:pt x="24553" y="34752"/>
                    <a:pt x="25403" y="33430"/>
                    <a:pt x="26064" y="32013"/>
                  </a:cubicBezTo>
                  <a:cubicBezTo>
                    <a:pt x="26631" y="30503"/>
                    <a:pt x="27009" y="28897"/>
                    <a:pt x="26914" y="27292"/>
                  </a:cubicBezTo>
                  <a:cubicBezTo>
                    <a:pt x="27103" y="24648"/>
                    <a:pt x="25970" y="22098"/>
                    <a:pt x="23892" y="20492"/>
                  </a:cubicBezTo>
                  <a:cubicBezTo>
                    <a:pt x="22853" y="19737"/>
                    <a:pt x="21815" y="19076"/>
                    <a:pt x="20681" y="18604"/>
                  </a:cubicBezTo>
                  <a:cubicBezTo>
                    <a:pt x="19454" y="18132"/>
                    <a:pt x="18226" y="17659"/>
                    <a:pt x="16998" y="17282"/>
                  </a:cubicBezTo>
                  <a:lnTo>
                    <a:pt x="13410" y="16149"/>
                  </a:lnTo>
                  <a:cubicBezTo>
                    <a:pt x="12277" y="15771"/>
                    <a:pt x="11238" y="15299"/>
                    <a:pt x="10199" y="14826"/>
                  </a:cubicBezTo>
                  <a:cubicBezTo>
                    <a:pt x="9349" y="14354"/>
                    <a:pt x="8594" y="13693"/>
                    <a:pt x="7933" y="13032"/>
                  </a:cubicBezTo>
                  <a:cubicBezTo>
                    <a:pt x="7366" y="12277"/>
                    <a:pt x="7083" y="11332"/>
                    <a:pt x="7083" y="10294"/>
                  </a:cubicBezTo>
                  <a:cubicBezTo>
                    <a:pt x="7083" y="9538"/>
                    <a:pt x="7272" y="8688"/>
                    <a:pt x="7555" y="7933"/>
                  </a:cubicBezTo>
                  <a:cubicBezTo>
                    <a:pt x="7933" y="7272"/>
                    <a:pt x="8405" y="6611"/>
                    <a:pt x="9066" y="6044"/>
                  </a:cubicBezTo>
                  <a:cubicBezTo>
                    <a:pt x="9727" y="5477"/>
                    <a:pt x="10577" y="5100"/>
                    <a:pt x="11427" y="4816"/>
                  </a:cubicBezTo>
                  <a:cubicBezTo>
                    <a:pt x="12466" y="4439"/>
                    <a:pt x="13599" y="4344"/>
                    <a:pt x="14732" y="4344"/>
                  </a:cubicBezTo>
                  <a:cubicBezTo>
                    <a:pt x="15865" y="4344"/>
                    <a:pt x="16998" y="4439"/>
                    <a:pt x="18132" y="4816"/>
                  </a:cubicBezTo>
                  <a:cubicBezTo>
                    <a:pt x="18887" y="5100"/>
                    <a:pt x="19737" y="5383"/>
                    <a:pt x="20493" y="5761"/>
                  </a:cubicBezTo>
                  <a:cubicBezTo>
                    <a:pt x="21154" y="6138"/>
                    <a:pt x="21720" y="6516"/>
                    <a:pt x="22098" y="6799"/>
                  </a:cubicBezTo>
                  <a:cubicBezTo>
                    <a:pt x="22476" y="7083"/>
                    <a:pt x="22853" y="7272"/>
                    <a:pt x="23326" y="7272"/>
                  </a:cubicBezTo>
                  <a:cubicBezTo>
                    <a:pt x="23609" y="7272"/>
                    <a:pt x="23798" y="7177"/>
                    <a:pt x="24081" y="7083"/>
                  </a:cubicBezTo>
                  <a:cubicBezTo>
                    <a:pt x="24270" y="6894"/>
                    <a:pt x="24459" y="6705"/>
                    <a:pt x="24648" y="6422"/>
                  </a:cubicBezTo>
                  <a:lnTo>
                    <a:pt x="25970" y="3966"/>
                  </a:lnTo>
                  <a:cubicBezTo>
                    <a:pt x="24459" y="2644"/>
                    <a:pt x="22759" y="1700"/>
                    <a:pt x="20965" y="1039"/>
                  </a:cubicBezTo>
                  <a:cubicBezTo>
                    <a:pt x="18887" y="378"/>
                    <a:pt x="16810" y="0"/>
                    <a:pt x="146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2" name="Google Shape;102;p14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3023" y="23798"/>
                    <a:pt x="3212" y="23609"/>
                  </a:cubicBezTo>
                  <a:cubicBezTo>
                    <a:pt x="3400" y="23515"/>
                    <a:pt x="3495" y="23326"/>
                    <a:pt x="3589" y="23137"/>
                  </a:cubicBezTo>
                  <a:lnTo>
                    <a:pt x="10483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333" y="3495"/>
                    <a:pt x="11427" y="3873"/>
                    <a:pt x="11522" y="4250"/>
                  </a:cubicBezTo>
                  <a:cubicBezTo>
                    <a:pt x="11616" y="4534"/>
                    <a:pt x="11805" y="4911"/>
                    <a:pt x="11899" y="5195"/>
                  </a:cubicBezTo>
                  <a:lnTo>
                    <a:pt x="15677" y="14922"/>
                  </a:lnTo>
                  <a:lnTo>
                    <a:pt x="8689" y="14922"/>
                  </a:lnTo>
                  <a:lnTo>
                    <a:pt x="7839" y="17282"/>
                  </a:lnTo>
                  <a:lnTo>
                    <a:pt x="16527" y="17282"/>
                  </a:lnTo>
                  <a:lnTo>
                    <a:pt x="18793" y="23043"/>
                  </a:lnTo>
                  <a:cubicBezTo>
                    <a:pt x="18888" y="23232"/>
                    <a:pt x="18982" y="23421"/>
                    <a:pt x="19171" y="23609"/>
                  </a:cubicBezTo>
                  <a:cubicBezTo>
                    <a:pt x="19309" y="23748"/>
                    <a:pt x="19498" y="23835"/>
                    <a:pt x="19700" y="23835"/>
                  </a:cubicBezTo>
                  <a:cubicBezTo>
                    <a:pt x="19775" y="23835"/>
                    <a:pt x="19850" y="23824"/>
                    <a:pt x="19926" y="23798"/>
                  </a:cubicBezTo>
                  <a:lnTo>
                    <a:pt x="22382" y="23798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3" name="Google Shape;103;p14"/>
            <p:cNvSpPr/>
            <p:nvPr/>
          </p:nvSpPr>
          <p:spPr>
            <a:xfrm>
              <a:off x="282667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8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928" y="23893"/>
                    <a:pt x="3400" y="23515"/>
                    <a:pt x="3495" y="23137"/>
                  </a:cubicBezTo>
                  <a:lnTo>
                    <a:pt x="10388" y="5289"/>
                  </a:lnTo>
                  <a:cubicBezTo>
                    <a:pt x="10672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0" y="4911"/>
                    <a:pt x="11805" y="5195"/>
                  </a:cubicBezTo>
                  <a:lnTo>
                    <a:pt x="15582" y="14922"/>
                  </a:lnTo>
                  <a:lnTo>
                    <a:pt x="8689" y="14922"/>
                  </a:lnTo>
                  <a:lnTo>
                    <a:pt x="7839" y="17282"/>
                  </a:lnTo>
                  <a:lnTo>
                    <a:pt x="16527" y="17282"/>
                  </a:lnTo>
                  <a:lnTo>
                    <a:pt x="18793" y="23043"/>
                  </a:lnTo>
                  <a:cubicBezTo>
                    <a:pt x="18887" y="23326"/>
                    <a:pt x="18982" y="23515"/>
                    <a:pt x="19171" y="23609"/>
                  </a:cubicBezTo>
                  <a:cubicBezTo>
                    <a:pt x="19309" y="23748"/>
                    <a:pt x="19498" y="23835"/>
                    <a:pt x="19700" y="23835"/>
                  </a:cubicBezTo>
                  <a:cubicBezTo>
                    <a:pt x="19774" y="23835"/>
                    <a:pt x="19850" y="23824"/>
                    <a:pt x="19926" y="23798"/>
                  </a:cubicBezTo>
                  <a:lnTo>
                    <a:pt x="22382" y="23798"/>
                  </a:lnTo>
                  <a:lnTo>
                    <a:pt x="1274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" name="Google Shape;104;p14"/>
            <p:cNvSpPr/>
            <p:nvPr/>
          </p:nvSpPr>
          <p:spPr>
            <a:xfrm>
              <a:off x="2269525" y="4843800"/>
              <a:ext cx="502875" cy="609925"/>
            </a:xfrm>
            <a:custGeom>
              <a:avLst/>
              <a:gdLst/>
              <a:ahLst/>
              <a:cxnLst/>
              <a:rect l="l" t="t" r="r" b="b"/>
              <a:pathLst>
                <a:path w="20115" h="24397" extrusionOk="0">
                  <a:moveTo>
                    <a:pt x="11213" y="0"/>
                  </a:moveTo>
                  <a:cubicBezTo>
                    <a:pt x="9774" y="0"/>
                    <a:pt x="8343" y="356"/>
                    <a:pt x="6988" y="864"/>
                  </a:cubicBezTo>
                  <a:cubicBezTo>
                    <a:pt x="5572" y="1431"/>
                    <a:pt x="4344" y="2281"/>
                    <a:pt x="3305" y="3414"/>
                  </a:cubicBezTo>
                  <a:cubicBezTo>
                    <a:pt x="2267" y="4453"/>
                    <a:pt x="1417" y="5775"/>
                    <a:pt x="944" y="7286"/>
                  </a:cubicBezTo>
                  <a:cubicBezTo>
                    <a:pt x="283" y="8797"/>
                    <a:pt x="0" y="10497"/>
                    <a:pt x="95" y="12197"/>
                  </a:cubicBezTo>
                  <a:cubicBezTo>
                    <a:pt x="0" y="13896"/>
                    <a:pt x="283" y="15596"/>
                    <a:pt x="850" y="17202"/>
                  </a:cubicBezTo>
                  <a:cubicBezTo>
                    <a:pt x="1417" y="18618"/>
                    <a:pt x="2172" y="19940"/>
                    <a:pt x="3211" y="21073"/>
                  </a:cubicBezTo>
                  <a:cubicBezTo>
                    <a:pt x="4250" y="22112"/>
                    <a:pt x="5477" y="22962"/>
                    <a:pt x="6799" y="23529"/>
                  </a:cubicBezTo>
                  <a:cubicBezTo>
                    <a:pt x="8154" y="24037"/>
                    <a:pt x="9585" y="24393"/>
                    <a:pt x="11024" y="24393"/>
                  </a:cubicBezTo>
                  <a:cubicBezTo>
                    <a:pt x="11190" y="24393"/>
                    <a:pt x="11355" y="24388"/>
                    <a:pt x="11521" y="24379"/>
                  </a:cubicBezTo>
                  <a:cubicBezTo>
                    <a:pt x="11730" y="24390"/>
                    <a:pt x="11940" y="24396"/>
                    <a:pt x="12149" y="24396"/>
                  </a:cubicBezTo>
                  <a:cubicBezTo>
                    <a:pt x="13638" y="24396"/>
                    <a:pt x="15118" y="24097"/>
                    <a:pt x="16526" y="23434"/>
                  </a:cubicBezTo>
                  <a:cubicBezTo>
                    <a:pt x="17943" y="22868"/>
                    <a:pt x="19170" y="21923"/>
                    <a:pt x="20115" y="20790"/>
                  </a:cubicBezTo>
                  <a:lnTo>
                    <a:pt x="18793" y="19468"/>
                  </a:lnTo>
                  <a:cubicBezTo>
                    <a:pt x="18698" y="19279"/>
                    <a:pt x="18509" y="19185"/>
                    <a:pt x="18320" y="19185"/>
                  </a:cubicBezTo>
                  <a:cubicBezTo>
                    <a:pt x="18037" y="19185"/>
                    <a:pt x="17754" y="19279"/>
                    <a:pt x="17565" y="19468"/>
                  </a:cubicBezTo>
                  <a:cubicBezTo>
                    <a:pt x="17187" y="19846"/>
                    <a:pt x="16809" y="20129"/>
                    <a:pt x="16337" y="20412"/>
                  </a:cubicBezTo>
                  <a:cubicBezTo>
                    <a:pt x="15960" y="20696"/>
                    <a:pt x="15487" y="20979"/>
                    <a:pt x="15015" y="21073"/>
                  </a:cubicBezTo>
                  <a:cubicBezTo>
                    <a:pt x="14543" y="21262"/>
                    <a:pt x="13976" y="21451"/>
                    <a:pt x="13410" y="21546"/>
                  </a:cubicBezTo>
                  <a:cubicBezTo>
                    <a:pt x="12843" y="21640"/>
                    <a:pt x="12182" y="21640"/>
                    <a:pt x="11521" y="21640"/>
                  </a:cubicBezTo>
                  <a:cubicBezTo>
                    <a:pt x="10388" y="21640"/>
                    <a:pt x="9255" y="21451"/>
                    <a:pt x="8216" y="20979"/>
                  </a:cubicBezTo>
                  <a:cubicBezTo>
                    <a:pt x="7272" y="20601"/>
                    <a:pt x="6327" y="19940"/>
                    <a:pt x="5666" y="19185"/>
                  </a:cubicBezTo>
                  <a:cubicBezTo>
                    <a:pt x="4911" y="18335"/>
                    <a:pt x="4250" y="17296"/>
                    <a:pt x="3872" y="16163"/>
                  </a:cubicBezTo>
                  <a:cubicBezTo>
                    <a:pt x="3400" y="14935"/>
                    <a:pt x="3211" y="13519"/>
                    <a:pt x="3211" y="12197"/>
                  </a:cubicBezTo>
                  <a:cubicBezTo>
                    <a:pt x="3211" y="10875"/>
                    <a:pt x="3400" y="9552"/>
                    <a:pt x="3872" y="8230"/>
                  </a:cubicBezTo>
                  <a:cubicBezTo>
                    <a:pt x="4250" y="7192"/>
                    <a:pt x="4816" y="6153"/>
                    <a:pt x="5572" y="5303"/>
                  </a:cubicBezTo>
                  <a:cubicBezTo>
                    <a:pt x="6327" y="4453"/>
                    <a:pt x="7177" y="3886"/>
                    <a:pt x="8216" y="3414"/>
                  </a:cubicBezTo>
                  <a:cubicBezTo>
                    <a:pt x="9349" y="3036"/>
                    <a:pt x="10482" y="2753"/>
                    <a:pt x="11616" y="2753"/>
                  </a:cubicBezTo>
                  <a:cubicBezTo>
                    <a:pt x="13126" y="2753"/>
                    <a:pt x="14637" y="3131"/>
                    <a:pt x="15960" y="3792"/>
                  </a:cubicBezTo>
                  <a:cubicBezTo>
                    <a:pt x="16337" y="4075"/>
                    <a:pt x="16715" y="4264"/>
                    <a:pt x="17093" y="4547"/>
                  </a:cubicBezTo>
                  <a:cubicBezTo>
                    <a:pt x="17376" y="4736"/>
                    <a:pt x="17565" y="4831"/>
                    <a:pt x="17848" y="4925"/>
                  </a:cubicBezTo>
                  <a:cubicBezTo>
                    <a:pt x="18037" y="4925"/>
                    <a:pt x="18131" y="4831"/>
                    <a:pt x="18320" y="4736"/>
                  </a:cubicBezTo>
                  <a:cubicBezTo>
                    <a:pt x="18415" y="4736"/>
                    <a:pt x="18509" y="4642"/>
                    <a:pt x="18509" y="4547"/>
                  </a:cubicBezTo>
                  <a:lnTo>
                    <a:pt x="19642" y="3036"/>
                  </a:lnTo>
                  <a:cubicBezTo>
                    <a:pt x="17561" y="1046"/>
                    <a:pt x="14873" y="9"/>
                    <a:pt x="12076" y="9"/>
                  </a:cubicBezTo>
                  <a:cubicBezTo>
                    <a:pt x="11954" y="9"/>
                    <a:pt x="11832" y="11"/>
                    <a:pt x="11710" y="15"/>
                  </a:cubicBezTo>
                  <a:cubicBezTo>
                    <a:pt x="11544" y="5"/>
                    <a:pt x="11379" y="0"/>
                    <a:pt x="1121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5" name="Google Shape;105;p14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6" name="Google Shape;106;p14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7" name="Google Shape;107;p14"/>
            <p:cNvSpPr/>
            <p:nvPr/>
          </p:nvSpPr>
          <p:spPr>
            <a:xfrm>
              <a:off x="3499525" y="4850800"/>
              <a:ext cx="524125" cy="597750"/>
            </a:xfrm>
            <a:custGeom>
              <a:avLst/>
              <a:gdLst/>
              <a:ahLst/>
              <a:cxnLst/>
              <a:rect l="l" t="t" r="r" b="b"/>
              <a:pathLst>
                <a:path w="20965" h="23910" extrusionOk="0">
                  <a:moveTo>
                    <a:pt x="9510" y="0"/>
                  </a:moveTo>
                  <a:cubicBezTo>
                    <a:pt x="9301" y="0"/>
                    <a:pt x="9090" y="6"/>
                    <a:pt x="8877" y="18"/>
                  </a:cubicBezTo>
                  <a:lnTo>
                    <a:pt x="0" y="18"/>
                  </a:lnTo>
                  <a:lnTo>
                    <a:pt x="0" y="23910"/>
                  </a:lnTo>
                  <a:lnTo>
                    <a:pt x="3211" y="23910"/>
                  </a:lnTo>
                  <a:lnTo>
                    <a:pt x="3211" y="2662"/>
                  </a:lnTo>
                  <a:lnTo>
                    <a:pt x="8877" y="2662"/>
                  </a:lnTo>
                  <a:cubicBezTo>
                    <a:pt x="9039" y="2650"/>
                    <a:pt x="9200" y="2644"/>
                    <a:pt x="9361" y="2644"/>
                  </a:cubicBezTo>
                  <a:cubicBezTo>
                    <a:pt x="10426" y="2644"/>
                    <a:pt x="11482" y="2901"/>
                    <a:pt x="12466" y="3229"/>
                  </a:cubicBezTo>
                  <a:cubicBezTo>
                    <a:pt x="13410" y="3701"/>
                    <a:pt x="14354" y="4267"/>
                    <a:pt x="15110" y="5117"/>
                  </a:cubicBezTo>
                  <a:cubicBezTo>
                    <a:pt x="15865" y="5967"/>
                    <a:pt x="16432" y="6912"/>
                    <a:pt x="16810" y="8045"/>
                  </a:cubicBezTo>
                  <a:cubicBezTo>
                    <a:pt x="17187" y="9272"/>
                    <a:pt x="17376" y="10595"/>
                    <a:pt x="17376" y="12011"/>
                  </a:cubicBezTo>
                  <a:cubicBezTo>
                    <a:pt x="17376" y="13333"/>
                    <a:pt x="17187" y="14655"/>
                    <a:pt x="16810" y="15883"/>
                  </a:cubicBezTo>
                  <a:cubicBezTo>
                    <a:pt x="16432" y="17016"/>
                    <a:pt x="15865" y="17960"/>
                    <a:pt x="15110" y="18810"/>
                  </a:cubicBezTo>
                  <a:cubicBezTo>
                    <a:pt x="14354" y="19660"/>
                    <a:pt x="13410" y="20227"/>
                    <a:pt x="12466" y="20699"/>
                  </a:cubicBezTo>
                  <a:cubicBezTo>
                    <a:pt x="11333" y="21077"/>
                    <a:pt x="10105" y="21266"/>
                    <a:pt x="8877" y="21266"/>
                  </a:cubicBezTo>
                  <a:lnTo>
                    <a:pt x="6139" y="21266"/>
                  </a:lnTo>
                  <a:lnTo>
                    <a:pt x="5194" y="23910"/>
                  </a:lnTo>
                  <a:lnTo>
                    <a:pt x="8877" y="23910"/>
                  </a:lnTo>
                  <a:cubicBezTo>
                    <a:pt x="10577" y="23910"/>
                    <a:pt x="12182" y="23626"/>
                    <a:pt x="13693" y="23060"/>
                  </a:cubicBezTo>
                  <a:cubicBezTo>
                    <a:pt x="15110" y="22493"/>
                    <a:pt x="16338" y="21643"/>
                    <a:pt x="17471" y="20605"/>
                  </a:cubicBezTo>
                  <a:cubicBezTo>
                    <a:pt x="18510" y="19566"/>
                    <a:pt x="19265" y="18244"/>
                    <a:pt x="19832" y="16827"/>
                  </a:cubicBezTo>
                  <a:cubicBezTo>
                    <a:pt x="20965" y="13711"/>
                    <a:pt x="20965" y="10217"/>
                    <a:pt x="19832" y="7100"/>
                  </a:cubicBezTo>
                  <a:lnTo>
                    <a:pt x="19832" y="7006"/>
                  </a:lnTo>
                  <a:cubicBezTo>
                    <a:pt x="19265" y="5590"/>
                    <a:pt x="18415" y="4362"/>
                    <a:pt x="17471" y="3229"/>
                  </a:cubicBezTo>
                  <a:cubicBezTo>
                    <a:pt x="16338" y="2190"/>
                    <a:pt x="15110" y="1340"/>
                    <a:pt x="13693" y="868"/>
                  </a:cubicBezTo>
                  <a:cubicBezTo>
                    <a:pt x="12371" y="289"/>
                    <a:pt x="10977" y="0"/>
                    <a:pt x="95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8" name="Google Shape;108;p14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54" y="1"/>
                  </a:moveTo>
                  <a:cubicBezTo>
                    <a:pt x="2487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670"/>
                  </a:cubicBezTo>
                  <a:lnTo>
                    <a:pt x="2739" y="4670"/>
                  </a:lnTo>
                  <a:lnTo>
                    <a:pt x="11049" y="19685"/>
                  </a:lnTo>
                  <a:cubicBezTo>
                    <a:pt x="11238" y="20157"/>
                    <a:pt x="11710" y="20441"/>
                    <a:pt x="12277" y="20441"/>
                  </a:cubicBezTo>
                  <a:lnTo>
                    <a:pt x="12749" y="20441"/>
                  </a:lnTo>
                  <a:cubicBezTo>
                    <a:pt x="13221" y="20441"/>
                    <a:pt x="13694" y="20157"/>
                    <a:pt x="13882" y="19685"/>
                  </a:cubicBezTo>
                  <a:lnTo>
                    <a:pt x="22098" y="4765"/>
                  </a:lnTo>
                  <a:lnTo>
                    <a:pt x="22098" y="4765"/>
                  </a:lnTo>
                  <a:cubicBezTo>
                    <a:pt x="22004" y="5048"/>
                    <a:pt x="22004" y="5331"/>
                    <a:pt x="22004" y="5615"/>
                  </a:cubicBez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381" y="43"/>
                  </a:lnTo>
                  <a:cubicBezTo>
                    <a:pt x="22319" y="11"/>
                    <a:pt x="22256" y="1"/>
                    <a:pt x="22189" y="1"/>
                  </a:cubicBezTo>
                  <a:cubicBezTo>
                    <a:pt x="22056" y="1"/>
                    <a:pt x="21909" y="43"/>
                    <a:pt x="21720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lnTo>
                    <a:pt x="12466" y="16947"/>
                  </a:lnTo>
                  <a:cubicBezTo>
                    <a:pt x="12371" y="16663"/>
                    <a:pt x="12183" y="16380"/>
                    <a:pt x="12088" y="16097"/>
                  </a:cubicBezTo>
                  <a:cubicBezTo>
                    <a:pt x="11994" y="15813"/>
                    <a:pt x="11805" y="15530"/>
                    <a:pt x="11710" y="15247"/>
                  </a:cubicBezTo>
                  <a:lnTo>
                    <a:pt x="3400" y="515"/>
                  </a:lnTo>
                  <a:cubicBezTo>
                    <a:pt x="3306" y="326"/>
                    <a:pt x="3211" y="137"/>
                    <a:pt x="3022" y="43"/>
                  </a:cubicBezTo>
                  <a:cubicBezTo>
                    <a:pt x="2834" y="43"/>
                    <a:pt x="2687" y="1"/>
                    <a:pt x="255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9" name="Google Shape;109;p14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1" y="1"/>
                    <a:pt x="17719" y="1"/>
                  </a:cubicBezTo>
                  <a:cubicBezTo>
                    <a:pt x="17521" y="1"/>
                    <a:pt x="17351" y="88"/>
                    <a:pt x="17282" y="227"/>
                  </a:cubicBezTo>
                  <a:cubicBezTo>
                    <a:pt x="17093" y="321"/>
                    <a:pt x="16904" y="510"/>
                    <a:pt x="16810" y="699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087"/>
                  </a:cubicBezTo>
                  <a:cubicBezTo>
                    <a:pt x="10671" y="11464"/>
                    <a:pt x="10577" y="11842"/>
                    <a:pt x="10482" y="12125"/>
                  </a:cubicBezTo>
                  <a:cubicBezTo>
                    <a:pt x="10294" y="11842"/>
                    <a:pt x="10199" y="11464"/>
                    <a:pt x="10010" y="11087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699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0" name="Google Shape;110;p14"/>
            <p:cNvSpPr/>
            <p:nvPr/>
          </p:nvSpPr>
          <p:spPr>
            <a:xfrm>
              <a:off x="3305925" y="3500825"/>
              <a:ext cx="691775" cy="953800"/>
            </a:xfrm>
            <a:custGeom>
              <a:avLst/>
              <a:gdLst/>
              <a:ahLst/>
              <a:cxnLst/>
              <a:rect l="l" t="t" r="r" b="b"/>
              <a:pathLst>
                <a:path w="27671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2183" y="4439"/>
                  </a:lnTo>
                  <a:cubicBezTo>
                    <a:pt x="15488" y="4439"/>
                    <a:pt x="17943" y="5194"/>
                    <a:pt x="19643" y="6705"/>
                  </a:cubicBezTo>
                  <a:cubicBezTo>
                    <a:pt x="21343" y="8311"/>
                    <a:pt x="22193" y="10577"/>
                    <a:pt x="22098" y="12843"/>
                  </a:cubicBezTo>
                  <a:cubicBezTo>
                    <a:pt x="22098" y="14071"/>
                    <a:pt x="21910" y="15299"/>
                    <a:pt x="21437" y="16432"/>
                  </a:cubicBezTo>
                  <a:cubicBezTo>
                    <a:pt x="20965" y="17471"/>
                    <a:pt x="20399" y="18415"/>
                    <a:pt x="19549" y="19171"/>
                  </a:cubicBezTo>
                  <a:cubicBezTo>
                    <a:pt x="18604" y="19926"/>
                    <a:pt x="17566" y="20493"/>
                    <a:pt x="16432" y="20870"/>
                  </a:cubicBezTo>
                  <a:cubicBezTo>
                    <a:pt x="15110" y="21343"/>
                    <a:pt x="13599" y="21531"/>
                    <a:pt x="12183" y="21531"/>
                  </a:cubicBezTo>
                  <a:lnTo>
                    <a:pt x="9255" y="21531"/>
                  </a:lnTo>
                  <a:lnTo>
                    <a:pt x="7744" y="25970"/>
                  </a:lnTo>
                  <a:lnTo>
                    <a:pt x="12183" y="25970"/>
                  </a:lnTo>
                  <a:cubicBezTo>
                    <a:pt x="12414" y="25979"/>
                    <a:pt x="12646" y="25984"/>
                    <a:pt x="12877" y="25984"/>
                  </a:cubicBezTo>
                  <a:cubicBezTo>
                    <a:pt x="14910" y="25984"/>
                    <a:pt x="16928" y="25619"/>
                    <a:pt x="18793" y="25026"/>
                  </a:cubicBezTo>
                  <a:cubicBezTo>
                    <a:pt x="20587" y="24459"/>
                    <a:pt x="22287" y="23515"/>
                    <a:pt x="23704" y="22287"/>
                  </a:cubicBezTo>
                  <a:cubicBezTo>
                    <a:pt x="24931" y="21154"/>
                    <a:pt x="25970" y="19737"/>
                    <a:pt x="26631" y="18226"/>
                  </a:cubicBezTo>
                  <a:cubicBezTo>
                    <a:pt x="27292" y="16526"/>
                    <a:pt x="27670" y="14732"/>
                    <a:pt x="27670" y="12938"/>
                  </a:cubicBezTo>
                  <a:cubicBezTo>
                    <a:pt x="27670" y="11049"/>
                    <a:pt x="27387" y="9255"/>
                    <a:pt x="26726" y="7555"/>
                  </a:cubicBezTo>
                  <a:cubicBezTo>
                    <a:pt x="26065" y="6044"/>
                    <a:pt x="25120" y="4628"/>
                    <a:pt x="23893" y="3494"/>
                  </a:cubicBezTo>
                  <a:cubicBezTo>
                    <a:pt x="22476" y="2361"/>
                    <a:pt x="20776" y="1417"/>
                    <a:pt x="19077" y="945"/>
                  </a:cubicBezTo>
                  <a:cubicBezTo>
                    <a:pt x="16810" y="284"/>
                    <a:pt x="14544" y="0"/>
                    <a:pt x="1218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1" name="Google Shape;111;p14"/>
            <p:cNvSpPr/>
            <p:nvPr/>
          </p:nvSpPr>
          <p:spPr>
            <a:xfrm>
              <a:off x="1419600" y="3500825"/>
              <a:ext cx="703575" cy="953800"/>
            </a:xfrm>
            <a:custGeom>
              <a:avLst/>
              <a:gdLst/>
              <a:ahLst/>
              <a:cxnLst/>
              <a:rect l="l" t="t" r="r" b="b"/>
              <a:pathLst>
                <a:path w="2814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667" y="38152"/>
                  </a:lnTo>
                  <a:lnTo>
                    <a:pt x="5667" y="4439"/>
                  </a:lnTo>
                  <a:lnTo>
                    <a:pt x="11805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532" y="13032"/>
                    <a:pt x="21248" y="14166"/>
                    <a:pt x="20871" y="15204"/>
                  </a:cubicBezTo>
                  <a:cubicBezTo>
                    <a:pt x="20399" y="16243"/>
                    <a:pt x="19738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2938" y="20115"/>
                    <a:pt x="11522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916" y="24176"/>
                  </a:lnTo>
                  <a:cubicBezTo>
                    <a:pt x="10483" y="24176"/>
                    <a:pt x="11050" y="24270"/>
                    <a:pt x="11616" y="24459"/>
                  </a:cubicBezTo>
                  <a:cubicBezTo>
                    <a:pt x="11994" y="24742"/>
                    <a:pt x="12372" y="25026"/>
                    <a:pt x="12655" y="25498"/>
                  </a:cubicBezTo>
                  <a:lnTo>
                    <a:pt x="20965" y="36924"/>
                  </a:lnTo>
                  <a:cubicBezTo>
                    <a:pt x="21437" y="37680"/>
                    <a:pt x="22287" y="38152"/>
                    <a:pt x="23232" y="38152"/>
                  </a:cubicBezTo>
                  <a:lnTo>
                    <a:pt x="28142" y="38152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289"/>
                    <a:pt x="24459" y="4061"/>
                    <a:pt x="23232" y="3117"/>
                  </a:cubicBezTo>
                  <a:cubicBezTo>
                    <a:pt x="21910" y="1984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71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2" name="Google Shape;112;p14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55" name="Google Shape;655;p27"/>
          <p:cNvCxnSpPr/>
          <p:nvPr/>
        </p:nvCxnSpPr>
        <p:spPr>
          <a:xfrm rot="10800000" flipH="1">
            <a:off x="222436" y="455730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6" name="Google Shape;656;p27"/>
          <p:cNvSpPr txBox="1"/>
          <p:nvPr/>
        </p:nvSpPr>
        <p:spPr>
          <a:xfrm>
            <a:off x="718625" y="94625"/>
            <a:ext cx="8110500" cy="5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100" b="1">
                <a:solidFill>
                  <a:schemeClr val="dk1"/>
                </a:solidFill>
              </a:rPr>
              <a:t>fuel network</a:t>
            </a:r>
            <a:endParaRPr lang="zh-CN" altLang="en-US" sz="2100" b="1">
              <a:solidFill>
                <a:schemeClr val="dk1"/>
              </a:solidFill>
              <a:ea typeface="宋体" charset="0"/>
            </a:endParaRPr>
          </a:p>
        </p:txBody>
      </p:sp>
      <p:sp>
        <p:nvSpPr>
          <p:cNvPr id="657" name="Google Shape;657;p27"/>
          <p:cNvSpPr txBox="1"/>
          <p:nvPr/>
        </p:nvSpPr>
        <p:spPr>
          <a:xfrm>
            <a:off x="185699" y="4339224"/>
            <a:ext cx="4419600" cy="339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fuel</a:t>
            </a:r>
            <a:r>
              <a:rPr lang="en-US" altLang="zh-CN" sz="1000">
                <a:solidFill>
                  <a:srgbClr val="666666"/>
                </a:solidFill>
              </a:rPr>
              <a:t> </a:t>
            </a:r>
            <a:r>
              <a:rPr lang="zh-CN" sz="1000">
                <a:solidFill>
                  <a:srgbClr val="666666"/>
                </a:solidFill>
              </a:rPr>
              <a:t>network</a:t>
            </a:r>
            <a:endParaRPr lang="zh-CN" sz="1000">
              <a:solidFill>
                <a:srgbClr val="666666"/>
              </a:solidFill>
            </a:endParaRPr>
          </a:p>
        </p:txBody>
      </p:sp>
      <p:sp>
        <p:nvSpPr>
          <p:cNvPr id="658" name="Google Shape;658;p27"/>
          <p:cNvSpPr txBox="1"/>
          <p:nvPr/>
        </p:nvSpPr>
        <p:spPr>
          <a:xfrm>
            <a:off x="6793440" y="4365270"/>
            <a:ext cx="1990800" cy="339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</a:t>
            </a:r>
            <a:r>
              <a:rPr lang="en-US" altLang="zh-CN" sz="1000">
                <a:solidFill>
                  <a:srgbClr val="666666"/>
                </a:solidFill>
              </a:rPr>
              <a:t>Mar</a:t>
            </a:r>
            <a:r>
              <a:rPr lang="zh-CN" sz="1000">
                <a:solidFill>
                  <a:srgbClr val="666666"/>
                </a:solidFill>
              </a:rPr>
              <a:t> </a:t>
            </a:r>
            <a:r>
              <a:rPr lang="en-US" altLang="zh-CN" sz="1000">
                <a:solidFill>
                  <a:srgbClr val="666666"/>
                </a:solidFill>
              </a:rPr>
              <a:t>7</a:t>
            </a:r>
            <a:r>
              <a:rPr lang="zh-CN" sz="1000">
                <a:solidFill>
                  <a:srgbClr val="666666"/>
                </a:solidFill>
              </a:rPr>
              <a:t>, 202</a:t>
            </a:r>
            <a:r>
              <a:rPr lang="en-US" altLang="zh-CN" sz="1000">
                <a:solidFill>
                  <a:srgbClr val="666666"/>
                </a:solidFill>
              </a:rPr>
              <a:t>4</a:t>
            </a:r>
            <a:endParaRPr lang="en-US" altLang="zh-CN" sz="1000">
              <a:solidFill>
                <a:srgbClr val="666666"/>
              </a:solidFill>
            </a:endParaRPr>
          </a:p>
        </p:txBody>
      </p:sp>
      <p:sp>
        <p:nvSpPr>
          <p:cNvPr id="659" name="Google Shape;659;p27"/>
          <p:cNvSpPr txBox="1"/>
          <p:nvPr/>
        </p:nvSpPr>
        <p:spPr>
          <a:xfrm>
            <a:off x="6777990" y="462652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660" name="Google Shape;660;p27"/>
          <p:cNvCxnSpPr/>
          <p:nvPr/>
        </p:nvCxnSpPr>
        <p:spPr>
          <a:xfrm>
            <a:off x="273236" y="4339235"/>
            <a:ext cx="8526145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61" name="Google Shape;661;p27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662" name="Google Shape;662;p27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3" name="Google Shape;663;p27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4" name="Google Shape;664;p27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5" name="Google Shape;665;p27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6" name="Google Shape;666;p27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7" name="Google Shape;667;p27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8" name="Google Shape;668;p27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9" name="Google Shape;669;p27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70" name="Google Shape;670;p27"/>
          <p:cNvGrpSpPr/>
          <p:nvPr/>
        </p:nvGrpSpPr>
        <p:grpSpPr>
          <a:xfrm>
            <a:off x="4892381" y="4458583"/>
            <a:ext cx="371504" cy="330515"/>
            <a:chOff x="2250625" y="238125"/>
            <a:chExt cx="3052625" cy="2731525"/>
          </a:xfrm>
        </p:grpSpPr>
        <p:sp>
          <p:nvSpPr>
            <p:cNvPr id="671" name="Google Shape;671;p27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2" name="Google Shape;672;p27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3" name="Google Shape;673;p27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4" name="Google Shape;674;p27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5" name="Google Shape;675;p27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6" name="Google Shape;676;p27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7" name="Google Shape;677;p27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8" name="Google Shape;678;p27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79" name="Google Shape;679;p27"/>
          <p:cNvGrpSpPr/>
          <p:nvPr/>
        </p:nvGrpSpPr>
        <p:grpSpPr>
          <a:xfrm>
            <a:off x="5376526" y="4465194"/>
            <a:ext cx="1051088" cy="330453"/>
            <a:chOff x="241550" y="3361525"/>
            <a:chExt cx="7044825" cy="2094125"/>
          </a:xfrm>
        </p:grpSpPr>
        <p:sp>
          <p:nvSpPr>
            <p:cNvPr id="680" name="Google Shape;680;p27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1" name="Google Shape;681;p27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2" name="Google Shape;682;p27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3" name="Google Shape;683;p27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4" name="Google Shape;684;p27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5" name="Google Shape;685;p27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6" name="Google Shape;686;p27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7" name="Google Shape;687;p27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8" name="Google Shape;688;p27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9" name="Google Shape;689;p27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0" name="Google Shape;690;p27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1" name="Google Shape;691;p27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2" name="Google Shape;692;p27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3" name="Google Shape;693;p27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4" name="Google Shape;694;p27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5" name="Google Shape;695;p27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6" name="Google Shape;696;p27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22250" y="763905"/>
            <a:ext cx="8741410" cy="3512185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55" name="Google Shape;655;p27"/>
          <p:cNvCxnSpPr/>
          <p:nvPr/>
        </p:nvCxnSpPr>
        <p:spPr>
          <a:xfrm rot="10800000" flipH="1">
            <a:off x="222436" y="455730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6" name="Google Shape;656;p27"/>
          <p:cNvSpPr txBox="1"/>
          <p:nvPr/>
        </p:nvSpPr>
        <p:spPr>
          <a:xfrm>
            <a:off x="718625" y="94625"/>
            <a:ext cx="8110500" cy="5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100" b="1">
                <a:solidFill>
                  <a:schemeClr val="dk1"/>
                </a:solidFill>
                <a:ea typeface="宋体" charset="0"/>
              </a:rPr>
              <a:t>solana network live data </a:t>
            </a:r>
            <a:endParaRPr lang="en-US" altLang="zh-CN" sz="2100" b="1">
              <a:solidFill>
                <a:schemeClr val="dk1"/>
              </a:solidFill>
              <a:ea typeface="宋体" charset="0"/>
            </a:endParaRPr>
          </a:p>
        </p:txBody>
      </p:sp>
      <p:sp>
        <p:nvSpPr>
          <p:cNvPr id="657" name="Google Shape;657;p27"/>
          <p:cNvSpPr txBox="1"/>
          <p:nvPr/>
        </p:nvSpPr>
        <p:spPr>
          <a:xfrm>
            <a:off x="185699" y="4339224"/>
            <a:ext cx="4419600" cy="339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</a:t>
            </a:r>
            <a:r>
              <a:rPr lang="en-US" sz="1000">
                <a:solidFill>
                  <a:srgbClr val="666666"/>
                </a:solidFill>
              </a:rPr>
              <a:t>solana.com</a:t>
            </a:r>
            <a:endParaRPr lang="en-US" sz="1000">
              <a:solidFill>
                <a:srgbClr val="666666"/>
              </a:solidFill>
            </a:endParaRPr>
          </a:p>
        </p:txBody>
      </p:sp>
      <p:sp>
        <p:nvSpPr>
          <p:cNvPr id="658" name="Google Shape;658;p27"/>
          <p:cNvSpPr txBox="1"/>
          <p:nvPr/>
        </p:nvSpPr>
        <p:spPr>
          <a:xfrm>
            <a:off x="6793440" y="4365270"/>
            <a:ext cx="1990800" cy="339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</a:t>
            </a:r>
            <a:r>
              <a:rPr lang="en-US" altLang="zh-CN" sz="1000">
                <a:solidFill>
                  <a:srgbClr val="666666"/>
                </a:solidFill>
              </a:rPr>
              <a:t>Mar</a:t>
            </a:r>
            <a:r>
              <a:rPr lang="zh-CN" sz="1000">
                <a:solidFill>
                  <a:srgbClr val="666666"/>
                </a:solidFill>
              </a:rPr>
              <a:t> </a:t>
            </a:r>
            <a:r>
              <a:rPr lang="en-US" altLang="zh-CN" sz="1000">
                <a:solidFill>
                  <a:srgbClr val="666666"/>
                </a:solidFill>
              </a:rPr>
              <a:t>12</a:t>
            </a:r>
            <a:r>
              <a:rPr lang="zh-CN" sz="1000">
                <a:solidFill>
                  <a:srgbClr val="666666"/>
                </a:solidFill>
              </a:rPr>
              <a:t>, 202</a:t>
            </a:r>
            <a:r>
              <a:rPr lang="en-US" altLang="zh-CN" sz="1000">
                <a:solidFill>
                  <a:srgbClr val="666666"/>
                </a:solidFill>
              </a:rPr>
              <a:t>4</a:t>
            </a:r>
            <a:endParaRPr lang="en-US" altLang="zh-CN" sz="1000">
              <a:solidFill>
                <a:srgbClr val="666666"/>
              </a:solidFill>
            </a:endParaRPr>
          </a:p>
        </p:txBody>
      </p:sp>
      <p:sp>
        <p:nvSpPr>
          <p:cNvPr id="659" name="Google Shape;659;p27"/>
          <p:cNvSpPr txBox="1"/>
          <p:nvPr/>
        </p:nvSpPr>
        <p:spPr>
          <a:xfrm>
            <a:off x="6777990" y="462652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660" name="Google Shape;660;p27"/>
          <p:cNvCxnSpPr/>
          <p:nvPr/>
        </p:nvCxnSpPr>
        <p:spPr>
          <a:xfrm>
            <a:off x="273236" y="4339235"/>
            <a:ext cx="8526145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61" name="Google Shape;661;p27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662" name="Google Shape;662;p27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3" name="Google Shape;663;p27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4" name="Google Shape;664;p27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5" name="Google Shape;665;p27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6" name="Google Shape;666;p27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7" name="Google Shape;667;p27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8" name="Google Shape;668;p27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9" name="Google Shape;669;p27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70" name="Google Shape;670;p27"/>
          <p:cNvGrpSpPr/>
          <p:nvPr/>
        </p:nvGrpSpPr>
        <p:grpSpPr>
          <a:xfrm>
            <a:off x="4892381" y="4458583"/>
            <a:ext cx="371504" cy="330515"/>
            <a:chOff x="2250625" y="238125"/>
            <a:chExt cx="3052625" cy="2731525"/>
          </a:xfrm>
        </p:grpSpPr>
        <p:sp>
          <p:nvSpPr>
            <p:cNvPr id="671" name="Google Shape;671;p27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2" name="Google Shape;672;p27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3" name="Google Shape;673;p27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4" name="Google Shape;674;p27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5" name="Google Shape;675;p27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6" name="Google Shape;676;p27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7" name="Google Shape;677;p27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8" name="Google Shape;678;p27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79" name="Google Shape;679;p27"/>
          <p:cNvGrpSpPr/>
          <p:nvPr/>
        </p:nvGrpSpPr>
        <p:grpSpPr>
          <a:xfrm>
            <a:off x="5376526" y="4465194"/>
            <a:ext cx="1051088" cy="330453"/>
            <a:chOff x="241550" y="3361525"/>
            <a:chExt cx="7044825" cy="2094125"/>
          </a:xfrm>
        </p:grpSpPr>
        <p:sp>
          <p:nvSpPr>
            <p:cNvPr id="680" name="Google Shape;680;p27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1" name="Google Shape;681;p27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2" name="Google Shape;682;p27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3" name="Google Shape;683;p27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4" name="Google Shape;684;p27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5" name="Google Shape;685;p27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6" name="Google Shape;686;p27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7" name="Google Shape;687;p27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8" name="Google Shape;688;p27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9" name="Google Shape;689;p27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0" name="Google Shape;690;p27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1" name="Google Shape;691;p27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2" name="Google Shape;692;p27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3" name="Google Shape;693;p27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4" name="Google Shape;694;p27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5" name="Google Shape;695;p27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6" name="Google Shape;696;p27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932180" y="896620"/>
            <a:ext cx="2718435" cy="302323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239260" y="583565"/>
            <a:ext cx="4084320" cy="364998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55" name="Google Shape;655;p27"/>
          <p:cNvCxnSpPr/>
          <p:nvPr/>
        </p:nvCxnSpPr>
        <p:spPr>
          <a:xfrm rot="10800000" flipH="1">
            <a:off x="222436" y="455730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6" name="Google Shape;656;p27"/>
          <p:cNvSpPr txBox="1"/>
          <p:nvPr/>
        </p:nvSpPr>
        <p:spPr>
          <a:xfrm>
            <a:off x="718625" y="94625"/>
            <a:ext cx="8110500" cy="5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100" b="1">
                <a:solidFill>
                  <a:schemeClr val="dk1"/>
                </a:solidFill>
                <a:ea typeface="宋体" charset="0"/>
              </a:rPr>
              <a:t>aptos network data &amp; ecosystem </a:t>
            </a:r>
            <a:endParaRPr lang="en-US" altLang="zh-CN" sz="2100" b="1">
              <a:solidFill>
                <a:schemeClr val="dk1"/>
              </a:solidFill>
              <a:ea typeface="宋体" charset="0"/>
            </a:endParaRPr>
          </a:p>
        </p:txBody>
      </p:sp>
      <p:sp>
        <p:nvSpPr>
          <p:cNvPr id="657" name="Google Shape;657;p27"/>
          <p:cNvSpPr txBox="1"/>
          <p:nvPr/>
        </p:nvSpPr>
        <p:spPr>
          <a:xfrm>
            <a:off x="185699" y="4339224"/>
            <a:ext cx="4419600" cy="339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aptos</a:t>
            </a:r>
            <a:r>
              <a:rPr lang="en-US" altLang="zh-CN" sz="1000">
                <a:solidFill>
                  <a:srgbClr val="666666"/>
                </a:solidFill>
              </a:rPr>
              <a:t> </a:t>
            </a:r>
            <a:r>
              <a:rPr lang="zh-CN" sz="1000">
                <a:solidFill>
                  <a:srgbClr val="666666"/>
                </a:solidFill>
              </a:rPr>
              <a:t>foundation</a:t>
            </a:r>
            <a:r>
              <a:rPr lang="en-US" altLang="zh-CN" sz="1000">
                <a:solidFill>
                  <a:srgbClr val="666666"/>
                </a:solidFill>
              </a:rPr>
              <a:t>, rootdata</a:t>
            </a:r>
            <a:endParaRPr lang="en-US" altLang="zh-CN" sz="1000">
              <a:solidFill>
                <a:srgbClr val="666666"/>
              </a:solidFill>
            </a:endParaRPr>
          </a:p>
        </p:txBody>
      </p:sp>
      <p:sp>
        <p:nvSpPr>
          <p:cNvPr id="658" name="Google Shape;658;p27"/>
          <p:cNvSpPr txBox="1"/>
          <p:nvPr/>
        </p:nvSpPr>
        <p:spPr>
          <a:xfrm>
            <a:off x="6793440" y="4365270"/>
            <a:ext cx="1990800" cy="339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</a:t>
            </a:r>
            <a:r>
              <a:rPr lang="en-US" altLang="zh-CN" sz="1000">
                <a:solidFill>
                  <a:srgbClr val="666666"/>
                </a:solidFill>
              </a:rPr>
              <a:t>Mar</a:t>
            </a:r>
            <a:r>
              <a:rPr lang="zh-CN" sz="1000">
                <a:solidFill>
                  <a:srgbClr val="666666"/>
                </a:solidFill>
              </a:rPr>
              <a:t> </a:t>
            </a:r>
            <a:r>
              <a:rPr lang="en-US" altLang="zh-CN" sz="1000">
                <a:solidFill>
                  <a:srgbClr val="666666"/>
                </a:solidFill>
              </a:rPr>
              <a:t>15</a:t>
            </a:r>
            <a:r>
              <a:rPr lang="zh-CN" sz="1000">
                <a:solidFill>
                  <a:srgbClr val="666666"/>
                </a:solidFill>
              </a:rPr>
              <a:t>, 202</a:t>
            </a:r>
            <a:r>
              <a:rPr lang="en-US" altLang="zh-CN" sz="1000">
                <a:solidFill>
                  <a:srgbClr val="666666"/>
                </a:solidFill>
              </a:rPr>
              <a:t>4</a:t>
            </a:r>
            <a:endParaRPr lang="en-US" altLang="zh-CN" sz="1000">
              <a:solidFill>
                <a:srgbClr val="666666"/>
              </a:solidFill>
            </a:endParaRPr>
          </a:p>
        </p:txBody>
      </p:sp>
      <p:sp>
        <p:nvSpPr>
          <p:cNvPr id="659" name="Google Shape;659;p27"/>
          <p:cNvSpPr txBox="1"/>
          <p:nvPr/>
        </p:nvSpPr>
        <p:spPr>
          <a:xfrm>
            <a:off x="6777990" y="462652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660" name="Google Shape;660;p27"/>
          <p:cNvCxnSpPr/>
          <p:nvPr/>
        </p:nvCxnSpPr>
        <p:spPr>
          <a:xfrm>
            <a:off x="273236" y="4339235"/>
            <a:ext cx="8526145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61" name="Google Shape;661;p27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662" name="Google Shape;662;p27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3" name="Google Shape;663;p27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4" name="Google Shape;664;p27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5" name="Google Shape;665;p27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6" name="Google Shape;666;p27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7" name="Google Shape;667;p27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8" name="Google Shape;668;p27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9" name="Google Shape;669;p27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70" name="Google Shape;670;p27"/>
          <p:cNvGrpSpPr/>
          <p:nvPr/>
        </p:nvGrpSpPr>
        <p:grpSpPr>
          <a:xfrm>
            <a:off x="4892381" y="4458583"/>
            <a:ext cx="371504" cy="330515"/>
            <a:chOff x="2250625" y="238125"/>
            <a:chExt cx="3052625" cy="2731525"/>
          </a:xfrm>
        </p:grpSpPr>
        <p:sp>
          <p:nvSpPr>
            <p:cNvPr id="671" name="Google Shape;671;p27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2" name="Google Shape;672;p27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3" name="Google Shape;673;p27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4" name="Google Shape;674;p27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5" name="Google Shape;675;p27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6" name="Google Shape;676;p27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7" name="Google Shape;677;p27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8" name="Google Shape;678;p27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79" name="Google Shape;679;p27"/>
          <p:cNvGrpSpPr/>
          <p:nvPr/>
        </p:nvGrpSpPr>
        <p:grpSpPr>
          <a:xfrm>
            <a:off x="5376526" y="4465194"/>
            <a:ext cx="1051088" cy="330453"/>
            <a:chOff x="241550" y="3361525"/>
            <a:chExt cx="7044825" cy="2094125"/>
          </a:xfrm>
        </p:grpSpPr>
        <p:sp>
          <p:nvSpPr>
            <p:cNvPr id="680" name="Google Shape;680;p27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1" name="Google Shape;681;p27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2" name="Google Shape;682;p27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3" name="Google Shape;683;p27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4" name="Google Shape;684;p27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5" name="Google Shape;685;p27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6" name="Google Shape;686;p27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7" name="Google Shape;687;p27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8" name="Google Shape;688;p27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9" name="Google Shape;689;p27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0" name="Google Shape;690;p27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1" name="Google Shape;691;p27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2" name="Google Shape;692;p27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3" name="Google Shape;693;p27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4" name="Google Shape;694;p27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5" name="Google Shape;695;p27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6" name="Google Shape;696;p27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81305" y="942975"/>
            <a:ext cx="3937635" cy="317754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286885" y="1214755"/>
            <a:ext cx="4766310" cy="2633345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55" name="Google Shape;655;p27"/>
          <p:cNvCxnSpPr/>
          <p:nvPr/>
        </p:nvCxnSpPr>
        <p:spPr>
          <a:xfrm rot="10800000" flipH="1">
            <a:off x="222436" y="455730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6" name="Google Shape;656;p27"/>
          <p:cNvSpPr txBox="1"/>
          <p:nvPr/>
        </p:nvSpPr>
        <p:spPr>
          <a:xfrm>
            <a:off x="718625" y="94625"/>
            <a:ext cx="8110500" cy="5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100" b="1">
                <a:solidFill>
                  <a:schemeClr val="dk1"/>
                </a:solidFill>
                <a:ea typeface="宋体" charset="0"/>
              </a:rPr>
              <a:t>sui network data</a:t>
            </a:r>
            <a:endParaRPr lang="en-US" altLang="zh-CN" sz="2100" b="1">
              <a:solidFill>
                <a:schemeClr val="dk1"/>
              </a:solidFill>
              <a:ea typeface="宋体" charset="0"/>
            </a:endParaRPr>
          </a:p>
        </p:txBody>
      </p:sp>
      <p:sp>
        <p:nvSpPr>
          <p:cNvPr id="657" name="Google Shape;657;p27"/>
          <p:cNvSpPr txBox="1"/>
          <p:nvPr/>
        </p:nvSpPr>
        <p:spPr>
          <a:xfrm>
            <a:off x="185699" y="4339224"/>
            <a:ext cx="4419600" cy="339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</a:t>
            </a:r>
            <a:r>
              <a:rPr lang="en-US" altLang="zh-CN" sz="1000">
                <a:solidFill>
                  <a:srgbClr val="666666"/>
                </a:solidFill>
              </a:rPr>
              <a:t>sui.io</a:t>
            </a:r>
            <a:endParaRPr lang="en-US" altLang="zh-CN" sz="1000">
              <a:solidFill>
                <a:srgbClr val="666666"/>
              </a:solidFill>
            </a:endParaRPr>
          </a:p>
        </p:txBody>
      </p:sp>
      <p:sp>
        <p:nvSpPr>
          <p:cNvPr id="658" name="Google Shape;658;p27"/>
          <p:cNvSpPr txBox="1"/>
          <p:nvPr/>
        </p:nvSpPr>
        <p:spPr>
          <a:xfrm>
            <a:off x="6793440" y="4365270"/>
            <a:ext cx="1990800" cy="339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</a:t>
            </a:r>
            <a:r>
              <a:rPr lang="en-US" altLang="zh-CN" sz="1000">
                <a:solidFill>
                  <a:srgbClr val="666666"/>
                </a:solidFill>
              </a:rPr>
              <a:t>Mar</a:t>
            </a:r>
            <a:r>
              <a:rPr lang="zh-CN" sz="1000">
                <a:solidFill>
                  <a:srgbClr val="666666"/>
                </a:solidFill>
              </a:rPr>
              <a:t> </a:t>
            </a:r>
            <a:r>
              <a:rPr lang="en-US" altLang="zh-CN" sz="1000">
                <a:solidFill>
                  <a:srgbClr val="666666"/>
                </a:solidFill>
              </a:rPr>
              <a:t>17</a:t>
            </a:r>
            <a:r>
              <a:rPr lang="zh-CN" sz="1000">
                <a:solidFill>
                  <a:srgbClr val="666666"/>
                </a:solidFill>
              </a:rPr>
              <a:t>, 202</a:t>
            </a:r>
            <a:r>
              <a:rPr lang="en-US" altLang="zh-CN" sz="1000">
                <a:solidFill>
                  <a:srgbClr val="666666"/>
                </a:solidFill>
              </a:rPr>
              <a:t>4</a:t>
            </a:r>
            <a:endParaRPr lang="en-US" altLang="zh-CN" sz="1000">
              <a:solidFill>
                <a:srgbClr val="666666"/>
              </a:solidFill>
            </a:endParaRPr>
          </a:p>
        </p:txBody>
      </p:sp>
      <p:sp>
        <p:nvSpPr>
          <p:cNvPr id="659" name="Google Shape;659;p27"/>
          <p:cNvSpPr txBox="1"/>
          <p:nvPr/>
        </p:nvSpPr>
        <p:spPr>
          <a:xfrm>
            <a:off x="6777990" y="462652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660" name="Google Shape;660;p27"/>
          <p:cNvCxnSpPr/>
          <p:nvPr/>
        </p:nvCxnSpPr>
        <p:spPr>
          <a:xfrm>
            <a:off x="273236" y="4339235"/>
            <a:ext cx="8526145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61" name="Google Shape;661;p27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662" name="Google Shape;662;p27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3" name="Google Shape;663;p27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4" name="Google Shape;664;p27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5" name="Google Shape;665;p27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6" name="Google Shape;666;p27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7" name="Google Shape;667;p27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8" name="Google Shape;668;p27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9" name="Google Shape;669;p27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70" name="Google Shape;670;p27"/>
          <p:cNvGrpSpPr/>
          <p:nvPr/>
        </p:nvGrpSpPr>
        <p:grpSpPr>
          <a:xfrm>
            <a:off x="4892381" y="4458583"/>
            <a:ext cx="371504" cy="330515"/>
            <a:chOff x="2250625" y="238125"/>
            <a:chExt cx="3052625" cy="2731525"/>
          </a:xfrm>
        </p:grpSpPr>
        <p:sp>
          <p:nvSpPr>
            <p:cNvPr id="671" name="Google Shape;671;p27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2" name="Google Shape;672;p27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3" name="Google Shape;673;p27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4" name="Google Shape;674;p27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5" name="Google Shape;675;p27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6" name="Google Shape;676;p27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7" name="Google Shape;677;p27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8" name="Google Shape;678;p27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79" name="Google Shape;679;p27"/>
          <p:cNvGrpSpPr/>
          <p:nvPr/>
        </p:nvGrpSpPr>
        <p:grpSpPr>
          <a:xfrm>
            <a:off x="5376526" y="4465194"/>
            <a:ext cx="1051088" cy="330453"/>
            <a:chOff x="241550" y="3361525"/>
            <a:chExt cx="7044825" cy="2094125"/>
          </a:xfrm>
        </p:grpSpPr>
        <p:sp>
          <p:nvSpPr>
            <p:cNvPr id="680" name="Google Shape;680;p27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1" name="Google Shape;681;p27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2" name="Google Shape;682;p27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3" name="Google Shape;683;p27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4" name="Google Shape;684;p27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5" name="Google Shape;685;p27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6" name="Google Shape;686;p27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7" name="Google Shape;687;p27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8" name="Google Shape;688;p27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9" name="Google Shape;689;p27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0" name="Google Shape;690;p27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1" name="Google Shape;691;p27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2" name="Google Shape;692;p27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3" name="Google Shape;693;p27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4" name="Google Shape;694;p27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5" name="Google Shape;695;p27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6" name="Google Shape;696;p27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831215" y="711200"/>
            <a:ext cx="3449320" cy="348043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353560" y="711200"/>
            <a:ext cx="3463925" cy="3471545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55" name="Google Shape;655;p27"/>
          <p:cNvCxnSpPr/>
          <p:nvPr/>
        </p:nvCxnSpPr>
        <p:spPr>
          <a:xfrm rot="10800000" flipH="1">
            <a:off x="222436" y="455730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6" name="Google Shape;656;p27"/>
          <p:cNvSpPr txBox="1"/>
          <p:nvPr/>
        </p:nvSpPr>
        <p:spPr>
          <a:xfrm>
            <a:off x="718625" y="94625"/>
            <a:ext cx="8110500" cy="5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100" b="1">
                <a:solidFill>
                  <a:schemeClr val="dk1"/>
                </a:solidFill>
                <a:ea typeface="宋体" charset="0"/>
              </a:rPr>
              <a:t>sei </a:t>
            </a:r>
            <a:r>
              <a:rPr lang="en-US" altLang="zh-CN" sz="2100" b="1">
                <a:solidFill>
                  <a:schemeClr val="dk1"/>
                </a:solidFill>
                <a:ea typeface="宋体" charset="0"/>
              </a:rPr>
              <a:t>community &amp; ecosystem</a:t>
            </a:r>
            <a:endParaRPr lang="en-US" altLang="zh-CN" sz="2100" b="1">
              <a:solidFill>
                <a:schemeClr val="dk1"/>
              </a:solidFill>
              <a:ea typeface="宋体" charset="0"/>
            </a:endParaRPr>
          </a:p>
        </p:txBody>
      </p:sp>
      <p:sp>
        <p:nvSpPr>
          <p:cNvPr id="657" name="Google Shape;657;p27"/>
          <p:cNvSpPr txBox="1"/>
          <p:nvPr/>
        </p:nvSpPr>
        <p:spPr>
          <a:xfrm>
            <a:off x="185699" y="4339224"/>
            <a:ext cx="4419600" cy="339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</a:t>
            </a:r>
            <a:r>
              <a:rPr lang="en-US" altLang="zh-CN" sz="1000">
                <a:solidFill>
                  <a:srgbClr val="666666"/>
                </a:solidFill>
              </a:rPr>
              <a:t>sei.io</a:t>
            </a:r>
            <a:endParaRPr lang="en-US" altLang="zh-CN" sz="1000">
              <a:solidFill>
                <a:srgbClr val="666666"/>
              </a:solidFill>
            </a:endParaRPr>
          </a:p>
        </p:txBody>
      </p:sp>
      <p:sp>
        <p:nvSpPr>
          <p:cNvPr id="658" name="Google Shape;658;p27"/>
          <p:cNvSpPr txBox="1"/>
          <p:nvPr/>
        </p:nvSpPr>
        <p:spPr>
          <a:xfrm>
            <a:off x="6793440" y="4365270"/>
            <a:ext cx="1990800" cy="339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</a:t>
            </a:r>
            <a:r>
              <a:rPr lang="en-US" altLang="zh-CN" sz="1000">
                <a:solidFill>
                  <a:srgbClr val="666666"/>
                </a:solidFill>
              </a:rPr>
              <a:t>Mar</a:t>
            </a:r>
            <a:r>
              <a:rPr lang="zh-CN" sz="1000">
                <a:solidFill>
                  <a:srgbClr val="666666"/>
                </a:solidFill>
              </a:rPr>
              <a:t> </a:t>
            </a:r>
            <a:r>
              <a:rPr lang="en-US" altLang="zh-CN" sz="1000">
                <a:solidFill>
                  <a:srgbClr val="666666"/>
                </a:solidFill>
              </a:rPr>
              <a:t>22</a:t>
            </a:r>
            <a:r>
              <a:rPr lang="zh-CN" sz="1000">
                <a:solidFill>
                  <a:srgbClr val="666666"/>
                </a:solidFill>
              </a:rPr>
              <a:t>, 202</a:t>
            </a:r>
            <a:r>
              <a:rPr lang="en-US" altLang="zh-CN" sz="1000">
                <a:solidFill>
                  <a:srgbClr val="666666"/>
                </a:solidFill>
              </a:rPr>
              <a:t>4</a:t>
            </a:r>
            <a:endParaRPr lang="en-US" altLang="zh-CN" sz="1000">
              <a:solidFill>
                <a:srgbClr val="666666"/>
              </a:solidFill>
            </a:endParaRPr>
          </a:p>
        </p:txBody>
      </p:sp>
      <p:sp>
        <p:nvSpPr>
          <p:cNvPr id="659" name="Google Shape;659;p27"/>
          <p:cNvSpPr txBox="1"/>
          <p:nvPr/>
        </p:nvSpPr>
        <p:spPr>
          <a:xfrm>
            <a:off x="6777990" y="462652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660" name="Google Shape;660;p27"/>
          <p:cNvCxnSpPr/>
          <p:nvPr/>
        </p:nvCxnSpPr>
        <p:spPr>
          <a:xfrm>
            <a:off x="273236" y="4339235"/>
            <a:ext cx="8526145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61" name="Google Shape;661;p27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662" name="Google Shape;662;p27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3" name="Google Shape;663;p27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4" name="Google Shape;664;p27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5" name="Google Shape;665;p27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6" name="Google Shape;666;p27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7" name="Google Shape;667;p27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8" name="Google Shape;668;p27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9" name="Google Shape;669;p27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70" name="Google Shape;670;p27"/>
          <p:cNvGrpSpPr/>
          <p:nvPr/>
        </p:nvGrpSpPr>
        <p:grpSpPr>
          <a:xfrm>
            <a:off x="4892381" y="4458583"/>
            <a:ext cx="371504" cy="330515"/>
            <a:chOff x="2250625" y="238125"/>
            <a:chExt cx="3052625" cy="2731525"/>
          </a:xfrm>
        </p:grpSpPr>
        <p:sp>
          <p:nvSpPr>
            <p:cNvPr id="671" name="Google Shape;671;p27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2" name="Google Shape;672;p27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3" name="Google Shape;673;p27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4" name="Google Shape;674;p27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5" name="Google Shape;675;p27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6" name="Google Shape;676;p27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7" name="Google Shape;677;p27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8" name="Google Shape;678;p27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79" name="Google Shape;679;p27"/>
          <p:cNvGrpSpPr/>
          <p:nvPr/>
        </p:nvGrpSpPr>
        <p:grpSpPr>
          <a:xfrm>
            <a:off x="5376526" y="4465194"/>
            <a:ext cx="1051088" cy="330453"/>
            <a:chOff x="241550" y="3361525"/>
            <a:chExt cx="7044825" cy="2094125"/>
          </a:xfrm>
        </p:grpSpPr>
        <p:sp>
          <p:nvSpPr>
            <p:cNvPr id="680" name="Google Shape;680;p27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1" name="Google Shape;681;p27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2" name="Google Shape;682;p27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3" name="Google Shape;683;p27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4" name="Google Shape;684;p27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5" name="Google Shape;685;p27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6" name="Google Shape;686;p27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7" name="Google Shape;687;p27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8" name="Google Shape;688;p27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9" name="Google Shape;689;p27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0" name="Google Shape;690;p27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1" name="Google Shape;691;p27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2" name="Google Shape;692;p27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3" name="Google Shape;693;p27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4" name="Google Shape;694;p27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5" name="Google Shape;695;p27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6" name="Google Shape;696;p27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73050" y="1452245"/>
            <a:ext cx="4025900" cy="187579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535170" y="1152525"/>
            <a:ext cx="4248785" cy="247523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55" name="Google Shape;655;p27"/>
          <p:cNvCxnSpPr/>
          <p:nvPr/>
        </p:nvCxnSpPr>
        <p:spPr>
          <a:xfrm rot="10800000" flipH="1">
            <a:off x="222436" y="455730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6" name="Google Shape;656;p27"/>
          <p:cNvSpPr txBox="1"/>
          <p:nvPr/>
        </p:nvSpPr>
        <p:spPr>
          <a:xfrm>
            <a:off x="718625" y="94625"/>
            <a:ext cx="8110500" cy="5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100" b="1">
                <a:solidFill>
                  <a:schemeClr val="dk1"/>
                </a:solidFill>
                <a:ea typeface="宋体" charset="0"/>
              </a:rPr>
              <a:t>sei v2 propos</a:t>
            </a:r>
            <a:r>
              <a:rPr lang="en-US" altLang="zh-CN" sz="2100" b="1">
                <a:solidFill>
                  <a:schemeClr val="dk1"/>
                </a:solidFill>
                <a:ea typeface="宋体" charset="0"/>
              </a:rPr>
              <a:t>e</a:t>
            </a:r>
            <a:endParaRPr lang="en-US" altLang="zh-CN" sz="2100" b="1">
              <a:solidFill>
                <a:schemeClr val="dk1"/>
              </a:solidFill>
              <a:ea typeface="宋体" charset="0"/>
            </a:endParaRPr>
          </a:p>
        </p:txBody>
      </p:sp>
      <p:sp>
        <p:nvSpPr>
          <p:cNvPr id="657" name="Google Shape;657;p27"/>
          <p:cNvSpPr txBox="1"/>
          <p:nvPr/>
        </p:nvSpPr>
        <p:spPr>
          <a:xfrm>
            <a:off x="185699" y="4339224"/>
            <a:ext cx="4419600" cy="339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</a:t>
            </a:r>
            <a:r>
              <a:rPr lang="en-US" altLang="zh-CN" sz="1000">
                <a:solidFill>
                  <a:srgbClr val="666666"/>
                </a:solidFill>
              </a:rPr>
              <a:t>sei.io</a:t>
            </a:r>
            <a:endParaRPr lang="en-US" altLang="zh-CN" sz="1000">
              <a:solidFill>
                <a:srgbClr val="666666"/>
              </a:solidFill>
            </a:endParaRPr>
          </a:p>
        </p:txBody>
      </p:sp>
      <p:sp>
        <p:nvSpPr>
          <p:cNvPr id="658" name="Google Shape;658;p27"/>
          <p:cNvSpPr txBox="1"/>
          <p:nvPr/>
        </p:nvSpPr>
        <p:spPr>
          <a:xfrm>
            <a:off x="6793440" y="4365270"/>
            <a:ext cx="1990800" cy="339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</a:t>
            </a:r>
            <a:r>
              <a:rPr lang="en-US" altLang="zh-CN" sz="1000">
                <a:solidFill>
                  <a:srgbClr val="666666"/>
                </a:solidFill>
              </a:rPr>
              <a:t>Mar</a:t>
            </a:r>
            <a:r>
              <a:rPr lang="zh-CN" sz="1000">
                <a:solidFill>
                  <a:srgbClr val="666666"/>
                </a:solidFill>
              </a:rPr>
              <a:t> </a:t>
            </a:r>
            <a:r>
              <a:rPr lang="en-US" altLang="zh-CN" sz="1000">
                <a:solidFill>
                  <a:srgbClr val="666666"/>
                </a:solidFill>
              </a:rPr>
              <a:t>22</a:t>
            </a:r>
            <a:r>
              <a:rPr lang="zh-CN" sz="1000">
                <a:solidFill>
                  <a:srgbClr val="666666"/>
                </a:solidFill>
              </a:rPr>
              <a:t>, 202</a:t>
            </a:r>
            <a:r>
              <a:rPr lang="en-US" altLang="zh-CN" sz="1000">
                <a:solidFill>
                  <a:srgbClr val="666666"/>
                </a:solidFill>
              </a:rPr>
              <a:t>4</a:t>
            </a:r>
            <a:endParaRPr lang="en-US" altLang="zh-CN" sz="1000">
              <a:solidFill>
                <a:srgbClr val="666666"/>
              </a:solidFill>
            </a:endParaRPr>
          </a:p>
        </p:txBody>
      </p:sp>
      <p:sp>
        <p:nvSpPr>
          <p:cNvPr id="659" name="Google Shape;659;p27"/>
          <p:cNvSpPr txBox="1"/>
          <p:nvPr/>
        </p:nvSpPr>
        <p:spPr>
          <a:xfrm>
            <a:off x="6777990" y="462652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660" name="Google Shape;660;p27"/>
          <p:cNvCxnSpPr/>
          <p:nvPr/>
        </p:nvCxnSpPr>
        <p:spPr>
          <a:xfrm>
            <a:off x="273236" y="4339235"/>
            <a:ext cx="8526145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61" name="Google Shape;661;p27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662" name="Google Shape;662;p27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3" name="Google Shape;663;p27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4" name="Google Shape;664;p27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5" name="Google Shape;665;p27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6" name="Google Shape;666;p27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7" name="Google Shape;667;p27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8" name="Google Shape;668;p27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9" name="Google Shape;669;p27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70" name="Google Shape;670;p27"/>
          <p:cNvGrpSpPr/>
          <p:nvPr/>
        </p:nvGrpSpPr>
        <p:grpSpPr>
          <a:xfrm>
            <a:off x="4892381" y="4458583"/>
            <a:ext cx="371504" cy="330515"/>
            <a:chOff x="2250625" y="238125"/>
            <a:chExt cx="3052625" cy="2731525"/>
          </a:xfrm>
        </p:grpSpPr>
        <p:sp>
          <p:nvSpPr>
            <p:cNvPr id="671" name="Google Shape;671;p27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2" name="Google Shape;672;p27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3" name="Google Shape;673;p27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4" name="Google Shape;674;p27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5" name="Google Shape;675;p27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6" name="Google Shape;676;p27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7" name="Google Shape;677;p27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8" name="Google Shape;678;p27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79" name="Google Shape;679;p27"/>
          <p:cNvGrpSpPr/>
          <p:nvPr/>
        </p:nvGrpSpPr>
        <p:grpSpPr>
          <a:xfrm>
            <a:off x="5376526" y="4465194"/>
            <a:ext cx="1051088" cy="330453"/>
            <a:chOff x="241550" y="3361525"/>
            <a:chExt cx="7044825" cy="2094125"/>
          </a:xfrm>
        </p:grpSpPr>
        <p:sp>
          <p:nvSpPr>
            <p:cNvPr id="680" name="Google Shape;680;p27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1" name="Google Shape;681;p27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2" name="Google Shape;682;p27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3" name="Google Shape;683;p27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4" name="Google Shape;684;p27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5" name="Google Shape;685;p27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6" name="Google Shape;686;p27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7" name="Google Shape;687;p27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8" name="Google Shape;688;p27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9" name="Google Shape;689;p27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0" name="Google Shape;690;p27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1" name="Google Shape;691;p27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2" name="Google Shape;692;p27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3" name="Google Shape;693;p27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4" name="Google Shape;694;p27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5" name="Google Shape;695;p27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6" name="Google Shape;696;p27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777365" y="865505"/>
            <a:ext cx="5993130" cy="3185795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55" name="Google Shape;655;p27"/>
          <p:cNvCxnSpPr/>
          <p:nvPr/>
        </p:nvCxnSpPr>
        <p:spPr>
          <a:xfrm rot="10800000" flipH="1">
            <a:off x="222436" y="455730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6" name="Google Shape;656;p27"/>
          <p:cNvSpPr txBox="1"/>
          <p:nvPr/>
        </p:nvSpPr>
        <p:spPr>
          <a:xfrm>
            <a:off x="718625" y="94625"/>
            <a:ext cx="8110500" cy="5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100" b="1">
                <a:solidFill>
                  <a:schemeClr val="dk1"/>
                </a:solidFill>
                <a:ea typeface="宋体" charset="0"/>
              </a:rPr>
              <a:t>monad memes</a:t>
            </a:r>
            <a:endParaRPr lang="zh-CN" altLang="en-US" sz="2100" b="1">
              <a:solidFill>
                <a:schemeClr val="dk1"/>
              </a:solidFill>
              <a:ea typeface="宋体" charset="0"/>
            </a:endParaRPr>
          </a:p>
        </p:txBody>
      </p:sp>
      <p:sp>
        <p:nvSpPr>
          <p:cNvPr id="657" name="Google Shape;657;p27"/>
          <p:cNvSpPr txBox="1"/>
          <p:nvPr/>
        </p:nvSpPr>
        <p:spPr>
          <a:xfrm>
            <a:off x="185699" y="4339224"/>
            <a:ext cx="4419600" cy="339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twitter.com/monad_xyz</a:t>
            </a:r>
            <a:endParaRPr lang="zh-CN" sz="1000">
              <a:solidFill>
                <a:srgbClr val="666666"/>
              </a:solidFill>
            </a:endParaRPr>
          </a:p>
        </p:txBody>
      </p:sp>
      <p:sp>
        <p:nvSpPr>
          <p:cNvPr id="658" name="Google Shape;658;p27"/>
          <p:cNvSpPr txBox="1"/>
          <p:nvPr/>
        </p:nvSpPr>
        <p:spPr>
          <a:xfrm>
            <a:off x="6793440" y="4365270"/>
            <a:ext cx="1990800" cy="339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</a:t>
            </a:r>
            <a:r>
              <a:rPr lang="en-US" altLang="zh-CN" sz="1000">
                <a:solidFill>
                  <a:srgbClr val="666666"/>
                </a:solidFill>
              </a:rPr>
              <a:t>Mar</a:t>
            </a:r>
            <a:r>
              <a:rPr lang="zh-CN" sz="1000">
                <a:solidFill>
                  <a:srgbClr val="666666"/>
                </a:solidFill>
              </a:rPr>
              <a:t> </a:t>
            </a:r>
            <a:r>
              <a:rPr lang="en-US" altLang="zh-CN" sz="1000">
                <a:solidFill>
                  <a:srgbClr val="666666"/>
                </a:solidFill>
              </a:rPr>
              <a:t>24</a:t>
            </a:r>
            <a:r>
              <a:rPr lang="zh-CN" sz="1000">
                <a:solidFill>
                  <a:srgbClr val="666666"/>
                </a:solidFill>
              </a:rPr>
              <a:t>, 202</a:t>
            </a:r>
            <a:r>
              <a:rPr lang="en-US" altLang="zh-CN" sz="1000">
                <a:solidFill>
                  <a:srgbClr val="666666"/>
                </a:solidFill>
              </a:rPr>
              <a:t>4</a:t>
            </a:r>
            <a:endParaRPr lang="en-US" altLang="zh-CN" sz="1000">
              <a:solidFill>
                <a:srgbClr val="666666"/>
              </a:solidFill>
            </a:endParaRPr>
          </a:p>
        </p:txBody>
      </p:sp>
      <p:sp>
        <p:nvSpPr>
          <p:cNvPr id="659" name="Google Shape;659;p27"/>
          <p:cNvSpPr txBox="1"/>
          <p:nvPr/>
        </p:nvSpPr>
        <p:spPr>
          <a:xfrm>
            <a:off x="6777990" y="462652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660" name="Google Shape;660;p27"/>
          <p:cNvCxnSpPr/>
          <p:nvPr/>
        </p:nvCxnSpPr>
        <p:spPr>
          <a:xfrm>
            <a:off x="273236" y="4339235"/>
            <a:ext cx="8526145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61" name="Google Shape;661;p27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662" name="Google Shape;662;p27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3" name="Google Shape;663;p27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4" name="Google Shape;664;p27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5" name="Google Shape;665;p27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6" name="Google Shape;666;p27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7" name="Google Shape;667;p27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8" name="Google Shape;668;p27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9" name="Google Shape;669;p27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70" name="Google Shape;670;p27"/>
          <p:cNvGrpSpPr/>
          <p:nvPr/>
        </p:nvGrpSpPr>
        <p:grpSpPr>
          <a:xfrm>
            <a:off x="4892381" y="4458583"/>
            <a:ext cx="371504" cy="330515"/>
            <a:chOff x="2250625" y="238125"/>
            <a:chExt cx="3052625" cy="2731525"/>
          </a:xfrm>
        </p:grpSpPr>
        <p:sp>
          <p:nvSpPr>
            <p:cNvPr id="671" name="Google Shape;671;p27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2" name="Google Shape;672;p27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3" name="Google Shape;673;p27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4" name="Google Shape;674;p27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5" name="Google Shape;675;p27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6" name="Google Shape;676;p27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7" name="Google Shape;677;p27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8" name="Google Shape;678;p27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79" name="Google Shape;679;p27"/>
          <p:cNvGrpSpPr/>
          <p:nvPr/>
        </p:nvGrpSpPr>
        <p:grpSpPr>
          <a:xfrm>
            <a:off x="5376526" y="4465194"/>
            <a:ext cx="1051088" cy="330453"/>
            <a:chOff x="241550" y="3361525"/>
            <a:chExt cx="7044825" cy="2094125"/>
          </a:xfrm>
        </p:grpSpPr>
        <p:sp>
          <p:nvSpPr>
            <p:cNvPr id="680" name="Google Shape;680;p27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1" name="Google Shape;681;p27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2" name="Google Shape;682;p27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3" name="Google Shape;683;p27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4" name="Google Shape;684;p27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5" name="Google Shape;685;p27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6" name="Google Shape;686;p27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7" name="Google Shape;687;p27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8" name="Google Shape;688;p27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9" name="Google Shape;689;p27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0" name="Google Shape;690;p27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1" name="Google Shape;691;p27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2" name="Google Shape;692;p27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3" name="Google Shape;693;p27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4" name="Google Shape;694;p27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5" name="Google Shape;695;p27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6" name="Google Shape;696;p27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18820" y="789305"/>
            <a:ext cx="3481705" cy="352361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655820" y="789305"/>
            <a:ext cx="3443605" cy="3485515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55" name="Google Shape;655;p27"/>
          <p:cNvCxnSpPr/>
          <p:nvPr/>
        </p:nvCxnSpPr>
        <p:spPr>
          <a:xfrm rot="10800000" flipH="1">
            <a:off x="222436" y="455730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6" name="Google Shape;656;p27"/>
          <p:cNvSpPr txBox="1"/>
          <p:nvPr/>
        </p:nvSpPr>
        <p:spPr>
          <a:xfrm>
            <a:off x="718625" y="94625"/>
            <a:ext cx="8110500" cy="5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100" b="1">
                <a:solidFill>
                  <a:schemeClr val="dk1"/>
                </a:solidFill>
                <a:ea typeface="宋体" charset="0"/>
              </a:rPr>
              <a:t>monad </a:t>
            </a:r>
            <a:r>
              <a:rPr lang="en-US" altLang="zh-CN" sz="2100" b="1">
                <a:solidFill>
                  <a:schemeClr val="dk1"/>
                </a:solidFill>
                <a:ea typeface="宋体" charset="0"/>
              </a:rPr>
              <a:t>superscalar pipelining</a:t>
            </a:r>
            <a:endParaRPr lang="en-US" altLang="zh-CN" sz="2100" b="1">
              <a:solidFill>
                <a:schemeClr val="dk1"/>
              </a:solidFill>
              <a:ea typeface="宋体" charset="0"/>
            </a:endParaRPr>
          </a:p>
        </p:txBody>
      </p:sp>
      <p:sp>
        <p:nvSpPr>
          <p:cNvPr id="657" name="Google Shape;657;p27"/>
          <p:cNvSpPr txBox="1"/>
          <p:nvPr/>
        </p:nvSpPr>
        <p:spPr>
          <a:xfrm>
            <a:off x="185699" y="4339224"/>
            <a:ext cx="4419600" cy="339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</a:t>
            </a:r>
            <a:r>
              <a:rPr lang="en-US" altLang="zh-CN" sz="1000">
                <a:solidFill>
                  <a:srgbClr val="666666"/>
                </a:solidFill>
              </a:rPr>
              <a:t>monad doc</a:t>
            </a:r>
            <a:endParaRPr lang="en-US" altLang="zh-CN" sz="1000">
              <a:solidFill>
                <a:srgbClr val="666666"/>
              </a:solidFill>
            </a:endParaRPr>
          </a:p>
        </p:txBody>
      </p:sp>
      <p:sp>
        <p:nvSpPr>
          <p:cNvPr id="658" name="Google Shape;658;p27"/>
          <p:cNvSpPr txBox="1"/>
          <p:nvPr/>
        </p:nvSpPr>
        <p:spPr>
          <a:xfrm>
            <a:off x="6793440" y="4365270"/>
            <a:ext cx="1990800" cy="339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</a:t>
            </a:r>
            <a:r>
              <a:rPr lang="en-US" altLang="zh-CN" sz="1000">
                <a:solidFill>
                  <a:srgbClr val="666666"/>
                </a:solidFill>
              </a:rPr>
              <a:t>Mar</a:t>
            </a:r>
            <a:r>
              <a:rPr lang="zh-CN" sz="1000">
                <a:solidFill>
                  <a:srgbClr val="666666"/>
                </a:solidFill>
              </a:rPr>
              <a:t> </a:t>
            </a:r>
            <a:r>
              <a:rPr lang="en-US" altLang="zh-CN" sz="1000">
                <a:solidFill>
                  <a:srgbClr val="666666"/>
                </a:solidFill>
              </a:rPr>
              <a:t>24</a:t>
            </a:r>
            <a:r>
              <a:rPr lang="zh-CN" sz="1000">
                <a:solidFill>
                  <a:srgbClr val="666666"/>
                </a:solidFill>
              </a:rPr>
              <a:t>, 202</a:t>
            </a:r>
            <a:r>
              <a:rPr lang="en-US" altLang="zh-CN" sz="1000">
                <a:solidFill>
                  <a:srgbClr val="666666"/>
                </a:solidFill>
              </a:rPr>
              <a:t>4</a:t>
            </a:r>
            <a:endParaRPr lang="en-US" altLang="zh-CN" sz="1000">
              <a:solidFill>
                <a:srgbClr val="666666"/>
              </a:solidFill>
            </a:endParaRPr>
          </a:p>
        </p:txBody>
      </p:sp>
      <p:sp>
        <p:nvSpPr>
          <p:cNvPr id="659" name="Google Shape;659;p27"/>
          <p:cNvSpPr txBox="1"/>
          <p:nvPr/>
        </p:nvSpPr>
        <p:spPr>
          <a:xfrm>
            <a:off x="6777990" y="462652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660" name="Google Shape;660;p27"/>
          <p:cNvCxnSpPr/>
          <p:nvPr/>
        </p:nvCxnSpPr>
        <p:spPr>
          <a:xfrm>
            <a:off x="273236" y="4339235"/>
            <a:ext cx="8526145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61" name="Google Shape;661;p27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662" name="Google Shape;662;p27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3" name="Google Shape;663;p27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4" name="Google Shape;664;p27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5" name="Google Shape;665;p27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6" name="Google Shape;666;p27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7" name="Google Shape;667;p27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8" name="Google Shape;668;p27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9" name="Google Shape;669;p27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70" name="Google Shape;670;p27"/>
          <p:cNvGrpSpPr/>
          <p:nvPr/>
        </p:nvGrpSpPr>
        <p:grpSpPr>
          <a:xfrm>
            <a:off x="4892381" y="4458583"/>
            <a:ext cx="371504" cy="330515"/>
            <a:chOff x="2250625" y="238125"/>
            <a:chExt cx="3052625" cy="2731525"/>
          </a:xfrm>
        </p:grpSpPr>
        <p:sp>
          <p:nvSpPr>
            <p:cNvPr id="671" name="Google Shape;671;p27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2" name="Google Shape;672;p27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3" name="Google Shape;673;p27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4" name="Google Shape;674;p27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5" name="Google Shape;675;p27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6" name="Google Shape;676;p27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7" name="Google Shape;677;p27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8" name="Google Shape;678;p27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79" name="Google Shape;679;p27"/>
          <p:cNvGrpSpPr/>
          <p:nvPr/>
        </p:nvGrpSpPr>
        <p:grpSpPr>
          <a:xfrm>
            <a:off x="5376526" y="4465194"/>
            <a:ext cx="1051088" cy="330453"/>
            <a:chOff x="241550" y="3361525"/>
            <a:chExt cx="7044825" cy="2094125"/>
          </a:xfrm>
        </p:grpSpPr>
        <p:sp>
          <p:nvSpPr>
            <p:cNvPr id="680" name="Google Shape;680;p27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1" name="Google Shape;681;p27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2" name="Google Shape;682;p27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3" name="Google Shape;683;p27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4" name="Google Shape;684;p27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5" name="Google Shape;685;p27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6" name="Google Shape;686;p27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7" name="Google Shape;687;p27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8" name="Google Shape;688;p27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9" name="Google Shape;689;p27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0" name="Google Shape;690;p27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1" name="Google Shape;691;p27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2" name="Google Shape;692;p27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3" name="Google Shape;693;p27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4" name="Google Shape;694;p27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5" name="Google Shape;695;p27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6" name="Google Shape;696;p27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092325" y="696595"/>
            <a:ext cx="4938395" cy="3515995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55" name="Google Shape;655;p27"/>
          <p:cNvCxnSpPr/>
          <p:nvPr/>
        </p:nvCxnSpPr>
        <p:spPr>
          <a:xfrm rot="10800000" flipH="1">
            <a:off x="222436" y="455730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6" name="Google Shape;656;p27"/>
          <p:cNvSpPr txBox="1"/>
          <p:nvPr/>
        </p:nvSpPr>
        <p:spPr>
          <a:xfrm>
            <a:off x="718625" y="94625"/>
            <a:ext cx="8110500" cy="5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100" b="1">
                <a:solidFill>
                  <a:schemeClr val="dk1"/>
                </a:solidFill>
                <a:ea typeface="宋体" charset="0"/>
              </a:rPr>
              <a:t>neon evm </a:t>
            </a:r>
            <a:r>
              <a:rPr lang="en-US" altLang="zh-CN" sz="2100" b="1">
                <a:solidFill>
                  <a:schemeClr val="dk1"/>
                </a:solidFill>
                <a:ea typeface="宋体" charset="0"/>
              </a:rPr>
              <a:t>emulator</a:t>
            </a:r>
            <a:endParaRPr lang="en-US" altLang="zh-CN" sz="2100" b="1">
              <a:solidFill>
                <a:schemeClr val="dk1"/>
              </a:solidFill>
              <a:ea typeface="宋体" charset="0"/>
            </a:endParaRPr>
          </a:p>
        </p:txBody>
      </p:sp>
      <p:sp>
        <p:nvSpPr>
          <p:cNvPr id="657" name="Google Shape;657;p27"/>
          <p:cNvSpPr txBox="1"/>
          <p:nvPr/>
        </p:nvSpPr>
        <p:spPr>
          <a:xfrm>
            <a:off x="185699" y="4339224"/>
            <a:ext cx="4419600" cy="339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neonevm.org</a:t>
            </a:r>
            <a:endParaRPr lang="zh-CN" sz="1000">
              <a:solidFill>
                <a:srgbClr val="666666"/>
              </a:solidFill>
            </a:endParaRPr>
          </a:p>
        </p:txBody>
      </p:sp>
      <p:sp>
        <p:nvSpPr>
          <p:cNvPr id="658" name="Google Shape;658;p27"/>
          <p:cNvSpPr txBox="1"/>
          <p:nvPr/>
        </p:nvSpPr>
        <p:spPr>
          <a:xfrm>
            <a:off x="6793440" y="4365270"/>
            <a:ext cx="1990800" cy="339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</a:t>
            </a:r>
            <a:r>
              <a:rPr lang="en-US" altLang="zh-CN" sz="1000">
                <a:solidFill>
                  <a:srgbClr val="666666"/>
                </a:solidFill>
              </a:rPr>
              <a:t>Mar</a:t>
            </a:r>
            <a:r>
              <a:rPr lang="zh-CN" sz="1000">
                <a:solidFill>
                  <a:srgbClr val="666666"/>
                </a:solidFill>
              </a:rPr>
              <a:t> </a:t>
            </a:r>
            <a:r>
              <a:rPr lang="en-US" altLang="zh-CN" sz="1000">
                <a:solidFill>
                  <a:srgbClr val="666666"/>
                </a:solidFill>
              </a:rPr>
              <a:t>24</a:t>
            </a:r>
            <a:r>
              <a:rPr lang="zh-CN" sz="1000">
                <a:solidFill>
                  <a:srgbClr val="666666"/>
                </a:solidFill>
              </a:rPr>
              <a:t>, 202</a:t>
            </a:r>
            <a:r>
              <a:rPr lang="en-US" altLang="zh-CN" sz="1000">
                <a:solidFill>
                  <a:srgbClr val="666666"/>
                </a:solidFill>
              </a:rPr>
              <a:t>4</a:t>
            </a:r>
            <a:endParaRPr lang="en-US" altLang="zh-CN" sz="1000">
              <a:solidFill>
                <a:srgbClr val="666666"/>
              </a:solidFill>
            </a:endParaRPr>
          </a:p>
        </p:txBody>
      </p:sp>
      <p:sp>
        <p:nvSpPr>
          <p:cNvPr id="659" name="Google Shape;659;p27"/>
          <p:cNvSpPr txBox="1"/>
          <p:nvPr/>
        </p:nvSpPr>
        <p:spPr>
          <a:xfrm>
            <a:off x="6777990" y="462652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660" name="Google Shape;660;p27"/>
          <p:cNvCxnSpPr/>
          <p:nvPr/>
        </p:nvCxnSpPr>
        <p:spPr>
          <a:xfrm>
            <a:off x="273236" y="4339235"/>
            <a:ext cx="8526145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61" name="Google Shape;661;p27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662" name="Google Shape;662;p27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3" name="Google Shape;663;p27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4" name="Google Shape;664;p27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5" name="Google Shape;665;p27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6" name="Google Shape;666;p27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7" name="Google Shape;667;p27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8" name="Google Shape;668;p27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9" name="Google Shape;669;p27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70" name="Google Shape;670;p27"/>
          <p:cNvGrpSpPr/>
          <p:nvPr/>
        </p:nvGrpSpPr>
        <p:grpSpPr>
          <a:xfrm>
            <a:off x="4892381" y="4458583"/>
            <a:ext cx="371504" cy="330515"/>
            <a:chOff x="2250625" y="238125"/>
            <a:chExt cx="3052625" cy="2731525"/>
          </a:xfrm>
        </p:grpSpPr>
        <p:sp>
          <p:nvSpPr>
            <p:cNvPr id="671" name="Google Shape;671;p27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2" name="Google Shape;672;p27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3" name="Google Shape;673;p27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4" name="Google Shape;674;p27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5" name="Google Shape;675;p27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6" name="Google Shape;676;p27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7" name="Google Shape;677;p27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8" name="Google Shape;678;p27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79" name="Google Shape;679;p27"/>
          <p:cNvGrpSpPr/>
          <p:nvPr/>
        </p:nvGrpSpPr>
        <p:grpSpPr>
          <a:xfrm>
            <a:off x="5376526" y="4465194"/>
            <a:ext cx="1051088" cy="330453"/>
            <a:chOff x="241550" y="3361525"/>
            <a:chExt cx="7044825" cy="2094125"/>
          </a:xfrm>
        </p:grpSpPr>
        <p:sp>
          <p:nvSpPr>
            <p:cNvPr id="680" name="Google Shape;680;p27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1" name="Google Shape;681;p27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2" name="Google Shape;682;p27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3" name="Google Shape;683;p27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4" name="Google Shape;684;p27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5" name="Google Shape;685;p27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6" name="Google Shape;686;p27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7" name="Google Shape;687;p27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8" name="Google Shape;688;p27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9" name="Google Shape;689;p27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0" name="Google Shape;690;p27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1" name="Google Shape;691;p27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2" name="Google Shape;692;p27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3" name="Google Shape;693;p27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4" name="Google Shape;694;p27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5" name="Google Shape;695;p27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6" name="Google Shape;696;p27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42570" y="1695450"/>
            <a:ext cx="5133975" cy="153479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502275" y="1024255"/>
            <a:ext cx="3326765" cy="287782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55" name="Google Shape;655;p27"/>
          <p:cNvCxnSpPr/>
          <p:nvPr/>
        </p:nvCxnSpPr>
        <p:spPr>
          <a:xfrm rot="10800000" flipH="1">
            <a:off x="222436" y="455730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6" name="Google Shape;656;p27"/>
          <p:cNvSpPr txBox="1"/>
          <p:nvPr/>
        </p:nvSpPr>
        <p:spPr>
          <a:xfrm>
            <a:off x="718625" y="94625"/>
            <a:ext cx="8110500" cy="5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100" b="1">
                <a:solidFill>
                  <a:schemeClr val="dk1"/>
                </a:solidFill>
                <a:ea typeface="宋体" charset="0"/>
              </a:rPr>
              <a:t>eclipse modular </a:t>
            </a:r>
            <a:r>
              <a:rPr lang="en-US" altLang="zh-CN" sz="2100" b="1">
                <a:solidFill>
                  <a:schemeClr val="dk1"/>
                </a:solidFill>
                <a:ea typeface="宋体" charset="0"/>
              </a:rPr>
              <a:t>blockchain</a:t>
            </a:r>
            <a:endParaRPr lang="en-US" altLang="zh-CN" sz="2100" b="1">
              <a:solidFill>
                <a:schemeClr val="dk1"/>
              </a:solidFill>
              <a:ea typeface="宋体" charset="0"/>
            </a:endParaRPr>
          </a:p>
        </p:txBody>
      </p:sp>
      <p:sp>
        <p:nvSpPr>
          <p:cNvPr id="657" name="Google Shape;657;p27"/>
          <p:cNvSpPr txBox="1"/>
          <p:nvPr/>
        </p:nvSpPr>
        <p:spPr>
          <a:xfrm>
            <a:off x="185699" y="4339224"/>
            <a:ext cx="4419600" cy="339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</a:t>
            </a:r>
            <a:r>
              <a:rPr lang="en-US" altLang="zh-CN" sz="1000">
                <a:solidFill>
                  <a:srgbClr val="666666"/>
                </a:solidFill>
              </a:rPr>
              <a:t>eclipse.xyz</a:t>
            </a:r>
            <a:endParaRPr lang="en-US" altLang="zh-CN" sz="1000">
              <a:solidFill>
                <a:srgbClr val="666666"/>
              </a:solidFill>
            </a:endParaRPr>
          </a:p>
        </p:txBody>
      </p:sp>
      <p:sp>
        <p:nvSpPr>
          <p:cNvPr id="658" name="Google Shape;658;p27"/>
          <p:cNvSpPr txBox="1"/>
          <p:nvPr/>
        </p:nvSpPr>
        <p:spPr>
          <a:xfrm>
            <a:off x="6793440" y="4365270"/>
            <a:ext cx="1990800" cy="339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</a:t>
            </a:r>
            <a:r>
              <a:rPr lang="en-US" altLang="zh-CN" sz="1000">
                <a:solidFill>
                  <a:srgbClr val="666666"/>
                </a:solidFill>
              </a:rPr>
              <a:t>Mar</a:t>
            </a:r>
            <a:r>
              <a:rPr lang="zh-CN" sz="1000">
                <a:solidFill>
                  <a:srgbClr val="666666"/>
                </a:solidFill>
              </a:rPr>
              <a:t> </a:t>
            </a:r>
            <a:r>
              <a:rPr lang="en-US" altLang="zh-CN" sz="1000">
                <a:solidFill>
                  <a:srgbClr val="666666"/>
                </a:solidFill>
              </a:rPr>
              <a:t>24</a:t>
            </a:r>
            <a:r>
              <a:rPr lang="zh-CN" sz="1000">
                <a:solidFill>
                  <a:srgbClr val="666666"/>
                </a:solidFill>
              </a:rPr>
              <a:t>, 202</a:t>
            </a:r>
            <a:r>
              <a:rPr lang="en-US" altLang="zh-CN" sz="1000">
                <a:solidFill>
                  <a:srgbClr val="666666"/>
                </a:solidFill>
              </a:rPr>
              <a:t>4</a:t>
            </a:r>
            <a:endParaRPr lang="en-US" altLang="zh-CN" sz="1000">
              <a:solidFill>
                <a:srgbClr val="666666"/>
              </a:solidFill>
            </a:endParaRPr>
          </a:p>
        </p:txBody>
      </p:sp>
      <p:sp>
        <p:nvSpPr>
          <p:cNvPr id="659" name="Google Shape;659;p27"/>
          <p:cNvSpPr txBox="1"/>
          <p:nvPr/>
        </p:nvSpPr>
        <p:spPr>
          <a:xfrm>
            <a:off x="6777990" y="462652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660" name="Google Shape;660;p27"/>
          <p:cNvCxnSpPr/>
          <p:nvPr/>
        </p:nvCxnSpPr>
        <p:spPr>
          <a:xfrm>
            <a:off x="273236" y="4339235"/>
            <a:ext cx="8526145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61" name="Google Shape;661;p27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662" name="Google Shape;662;p27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3" name="Google Shape;663;p27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4" name="Google Shape;664;p27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5" name="Google Shape;665;p27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6" name="Google Shape;666;p27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7" name="Google Shape;667;p27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8" name="Google Shape;668;p27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9" name="Google Shape;669;p27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70" name="Google Shape;670;p27"/>
          <p:cNvGrpSpPr/>
          <p:nvPr/>
        </p:nvGrpSpPr>
        <p:grpSpPr>
          <a:xfrm>
            <a:off x="4892381" y="4458583"/>
            <a:ext cx="371504" cy="330515"/>
            <a:chOff x="2250625" y="238125"/>
            <a:chExt cx="3052625" cy="2731525"/>
          </a:xfrm>
        </p:grpSpPr>
        <p:sp>
          <p:nvSpPr>
            <p:cNvPr id="671" name="Google Shape;671;p27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2" name="Google Shape;672;p27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3" name="Google Shape;673;p27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4" name="Google Shape;674;p27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5" name="Google Shape;675;p27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6" name="Google Shape;676;p27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7" name="Google Shape;677;p27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8" name="Google Shape;678;p27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79" name="Google Shape;679;p27"/>
          <p:cNvGrpSpPr/>
          <p:nvPr/>
        </p:nvGrpSpPr>
        <p:grpSpPr>
          <a:xfrm>
            <a:off x="5376526" y="4465194"/>
            <a:ext cx="1051088" cy="330453"/>
            <a:chOff x="241550" y="3361525"/>
            <a:chExt cx="7044825" cy="2094125"/>
          </a:xfrm>
        </p:grpSpPr>
        <p:sp>
          <p:nvSpPr>
            <p:cNvPr id="680" name="Google Shape;680;p27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1" name="Google Shape;681;p27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2" name="Google Shape;682;p27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3" name="Google Shape;683;p27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4" name="Google Shape;684;p27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5" name="Google Shape;685;p27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6" name="Google Shape;686;p27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7" name="Google Shape;687;p27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8" name="Google Shape;688;p27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9" name="Google Shape;689;p27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0" name="Google Shape;690;p27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1" name="Google Shape;691;p27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2" name="Google Shape;692;p27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3" name="Google Shape;693;p27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4" name="Google Shape;694;p27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5" name="Google Shape;695;p27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6" name="Google Shape;696;p27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845185" y="1372870"/>
            <a:ext cx="7432040" cy="219583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7" name="Google Shape;117;p15"/>
          <p:cNvCxnSpPr/>
          <p:nvPr/>
        </p:nvCxnSpPr>
        <p:spPr>
          <a:xfrm rot="10800000" flipH="1">
            <a:off x="222436" y="455730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8" name="Google Shape;118;p15"/>
          <p:cNvSpPr txBox="1"/>
          <p:nvPr/>
        </p:nvSpPr>
        <p:spPr>
          <a:xfrm>
            <a:off x="718625" y="94625"/>
            <a:ext cx="8110500" cy="5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100" b="1">
                <a:solidFill>
                  <a:schemeClr val="dk1"/>
                </a:solidFill>
              </a:rPr>
              <a:t>Radiant Team</a:t>
            </a:r>
            <a:endParaRPr sz="2100" b="1">
              <a:solidFill>
                <a:schemeClr val="dk1"/>
              </a:solidFill>
            </a:endParaRPr>
          </a:p>
        </p:txBody>
      </p:sp>
      <p:sp>
        <p:nvSpPr>
          <p:cNvPr id="119" name="Google Shape;119;p15"/>
          <p:cNvSpPr txBox="1"/>
          <p:nvPr/>
        </p:nvSpPr>
        <p:spPr>
          <a:xfrm>
            <a:off x="134899" y="4567189"/>
            <a:ext cx="44196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Gryphsis Academy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120" name="Google Shape;120;p15"/>
          <p:cNvSpPr txBox="1"/>
          <p:nvPr/>
        </p:nvSpPr>
        <p:spPr>
          <a:xfrm>
            <a:off x="5873325" y="456720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May 31, 2023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121" name="Google Shape;121;p15"/>
          <p:cNvSpPr txBox="1"/>
          <p:nvPr/>
        </p:nvSpPr>
        <p:spPr>
          <a:xfrm>
            <a:off x="5857875" y="482845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122" name="Google Shape;122;p15"/>
          <p:cNvCxnSpPr/>
          <p:nvPr/>
        </p:nvCxnSpPr>
        <p:spPr>
          <a:xfrm rot="10800000" flipH="1">
            <a:off x="222436" y="4546800"/>
            <a:ext cx="7644900" cy="204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3" name="Google Shape;123;p15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124" name="Google Shape;124;p15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5" name="Google Shape;125;p15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6" name="Google Shape;126;p15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7" name="Google Shape;127;p15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8" name="Google Shape;128;p15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9" name="Google Shape;129;p15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0" name="Google Shape;130;p15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1" name="Google Shape;131;p15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32" name="Google Shape;132;p15"/>
          <p:cNvGrpSpPr/>
          <p:nvPr/>
        </p:nvGrpSpPr>
        <p:grpSpPr>
          <a:xfrm>
            <a:off x="3972266" y="4660513"/>
            <a:ext cx="371504" cy="330515"/>
            <a:chOff x="2250625" y="238125"/>
            <a:chExt cx="3052625" cy="2731525"/>
          </a:xfrm>
        </p:grpSpPr>
        <p:sp>
          <p:nvSpPr>
            <p:cNvPr id="133" name="Google Shape;133;p15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4" name="Google Shape;134;p15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5" name="Google Shape;135;p15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6" name="Google Shape;136;p15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7" name="Google Shape;137;p15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8" name="Google Shape;138;p15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9" name="Google Shape;139;p15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0" name="Google Shape;140;p15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41" name="Google Shape;141;p15"/>
          <p:cNvGrpSpPr/>
          <p:nvPr/>
        </p:nvGrpSpPr>
        <p:grpSpPr>
          <a:xfrm>
            <a:off x="4456411" y="4667124"/>
            <a:ext cx="1051088" cy="330453"/>
            <a:chOff x="241550" y="3361525"/>
            <a:chExt cx="7044825" cy="2094125"/>
          </a:xfrm>
        </p:grpSpPr>
        <p:sp>
          <p:nvSpPr>
            <p:cNvPr id="142" name="Google Shape;142;p15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3" name="Google Shape;143;p15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4" name="Google Shape;144;p15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5" name="Google Shape;145;p15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6" name="Google Shape;146;p15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7" name="Google Shape;147;p15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8" name="Google Shape;148;p15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9" name="Google Shape;149;p15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0" name="Google Shape;150;p15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1" name="Google Shape;151;p15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2" name="Google Shape;152;p15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3" name="Google Shape;153;p15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4" name="Google Shape;154;p15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5" name="Google Shape;155;p15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6" name="Google Shape;156;p15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7" name="Google Shape;157;p15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8" name="Google Shape;158;p15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aphicFrame>
        <p:nvGraphicFramePr>
          <p:cNvPr id="159" name="Google Shape;159;p15"/>
          <p:cNvGraphicFramePr/>
          <p:nvPr/>
        </p:nvGraphicFramePr>
        <p:xfrm>
          <a:off x="277825" y="715525"/>
          <a:ext cx="7064300" cy="3137625"/>
        </p:xfrm>
        <a:graphic>
          <a:graphicData uri="http://schemas.openxmlformats.org/drawingml/2006/table">
            <a:tbl>
              <a:tblPr>
                <a:noFill/>
                <a:tableStyleId>{40C80F7D-2CE3-44E0-BB90-7D6B165C47AC}</a:tableStyleId>
              </a:tblPr>
              <a:tblGrid>
                <a:gridCol w="2369300"/>
                <a:gridCol w="4695000"/>
              </a:tblGrid>
              <a:tr h="754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Core Team</a:t>
                      </a:r>
                      <a:endParaRPr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George·Tom·Aaron·Liam·Roger</a:t>
                      </a:r>
                      <a:endParaRPr sz="13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542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Dev Ops</a:t>
                      </a:r>
                      <a:endParaRPr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Marcel-Front End Developer</a:t>
                      </a:r>
                      <a:endParaRPr sz="13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Steve-Front End Developer</a:t>
                      </a:r>
                      <a:endParaRPr sz="13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Daniel-Smart Contract Engineer</a:t>
                      </a:r>
                      <a:endParaRPr sz="13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Roy-SmartContracts/BackEnd</a:t>
                      </a:r>
                      <a:endParaRPr sz="13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JD-Junior Developer</a:t>
                      </a:r>
                      <a:endParaRPr sz="13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754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Director of Communications</a:t>
                      </a:r>
                      <a:endParaRPr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Isaac Prada</a:t>
                      </a:r>
                      <a:endParaRPr sz="13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542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DAO Admin</a:t>
                      </a:r>
                      <a:endParaRPr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Hung Vu</a:t>
                      </a:r>
                      <a:endParaRPr sz="13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542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Support Staff</a:t>
                      </a:r>
                      <a:endParaRPr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Konstantin·Ed·HungVu·Dodge·Masterexit·0xStorm</a:t>
                      </a:r>
                      <a:endParaRPr sz="13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55" name="Google Shape;655;p27"/>
          <p:cNvCxnSpPr/>
          <p:nvPr/>
        </p:nvCxnSpPr>
        <p:spPr>
          <a:xfrm rot="10800000" flipH="1">
            <a:off x="222436" y="455730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6" name="Google Shape;656;p27"/>
          <p:cNvSpPr txBox="1"/>
          <p:nvPr/>
        </p:nvSpPr>
        <p:spPr>
          <a:xfrm>
            <a:off x="718625" y="94625"/>
            <a:ext cx="8110500" cy="5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100" b="1">
                <a:solidFill>
                  <a:schemeClr val="dk1"/>
                </a:solidFill>
                <a:ea typeface="宋体" charset="0"/>
              </a:rPr>
              <a:t>solana community </a:t>
            </a:r>
            <a:endParaRPr lang="en-US" altLang="zh-CN" sz="2100" b="1">
              <a:solidFill>
                <a:schemeClr val="dk1"/>
              </a:solidFill>
              <a:ea typeface="宋体" charset="0"/>
            </a:endParaRPr>
          </a:p>
        </p:txBody>
      </p:sp>
      <p:sp>
        <p:nvSpPr>
          <p:cNvPr id="657" name="Google Shape;657;p27"/>
          <p:cNvSpPr txBox="1"/>
          <p:nvPr/>
        </p:nvSpPr>
        <p:spPr>
          <a:xfrm>
            <a:off x="185699" y="4339224"/>
            <a:ext cx="4419600" cy="339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</a:t>
            </a:r>
            <a:r>
              <a:rPr lang="en-US" sz="1000">
                <a:solidFill>
                  <a:srgbClr val="666666"/>
                </a:solidFill>
              </a:rPr>
              <a:t>solana.com</a:t>
            </a:r>
            <a:endParaRPr lang="en-US" sz="1000">
              <a:solidFill>
                <a:srgbClr val="666666"/>
              </a:solidFill>
            </a:endParaRPr>
          </a:p>
        </p:txBody>
      </p:sp>
      <p:sp>
        <p:nvSpPr>
          <p:cNvPr id="658" name="Google Shape;658;p27"/>
          <p:cNvSpPr txBox="1"/>
          <p:nvPr/>
        </p:nvSpPr>
        <p:spPr>
          <a:xfrm>
            <a:off x="6793440" y="4365270"/>
            <a:ext cx="1990800" cy="339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</a:t>
            </a:r>
            <a:r>
              <a:rPr lang="en-US" altLang="zh-CN" sz="1000">
                <a:solidFill>
                  <a:srgbClr val="666666"/>
                </a:solidFill>
              </a:rPr>
              <a:t>Mar</a:t>
            </a:r>
            <a:r>
              <a:rPr lang="zh-CN" sz="1000">
                <a:solidFill>
                  <a:srgbClr val="666666"/>
                </a:solidFill>
              </a:rPr>
              <a:t> </a:t>
            </a:r>
            <a:r>
              <a:rPr lang="en-US" altLang="zh-CN" sz="1000">
                <a:solidFill>
                  <a:srgbClr val="666666"/>
                </a:solidFill>
              </a:rPr>
              <a:t>12</a:t>
            </a:r>
            <a:r>
              <a:rPr lang="zh-CN" sz="1000">
                <a:solidFill>
                  <a:srgbClr val="666666"/>
                </a:solidFill>
              </a:rPr>
              <a:t>, 202</a:t>
            </a:r>
            <a:r>
              <a:rPr lang="en-US" altLang="zh-CN" sz="1000">
                <a:solidFill>
                  <a:srgbClr val="666666"/>
                </a:solidFill>
              </a:rPr>
              <a:t>4</a:t>
            </a:r>
            <a:endParaRPr lang="en-US" altLang="zh-CN" sz="1000">
              <a:solidFill>
                <a:srgbClr val="666666"/>
              </a:solidFill>
            </a:endParaRPr>
          </a:p>
        </p:txBody>
      </p:sp>
      <p:sp>
        <p:nvSpPr>
          <p:cNvPr id="659" name="Google Shape;659;p27"/>
          <p:cNvSpPr txBox="1"/>
          <p:nvPr/>
        </p:nvSpPr>
        <p:spPr>
          <a:xfrm>
            <a:off x="6777990" y="462652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660" name="Google Shape;660;p27"/>
          <p:cNvCxnSpPr/>
          <p:nvPr/>
        </p:nvCxnSpPr>
        <p:spPr>
          <a:xfrm>
            <a:off x="273236" y="4339235"/>
            <a:ext cx="8526145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61" name="Google Shape;661;p27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662" name="Google Shape;662;p27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3" name="Google Shape;663;p27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4" name="Google Shape;664;p27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5" name="Google Shape;665;p27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6" name="Google Shape;666;p27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7" name="Google Shape;667;p27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8" name="Google Shape;668;p27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9" name="Google Shape;669;p27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70" name="Google Shape;670;p27"/>
          <p:cNvGrpSpPr/>
          <p:nvPr/>
        </p:nvGrpSpPr>
        <p:grpSpPr>
          <a:xfrm>
            <a:off x="4892381" y="4458583"/>
            <a:ext cx="371504" cy="330515"/>
            <a:chOff x="2250625" y="238125"/>
            <a:chExt cx="3052625" cy="2731525"/>
          </a:xfrm>
        </p:grpSpPr>
        <p:sp>
          <p:nvSpPr>
            <p:cNvPr id="671" name="Google Shape;671;p27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2" name="Google Shape;672;p27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3" name="Google Shape;673;p27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4" name="Google Shape;674;p27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5" name="Google Shape;675;p27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6" name="Google Shape;676;p27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7" name="Google Shape;677;p27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8" name="Google Shape;678;p27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79" name="Google Shape;679;p27"/>
          <p:cNvGrpSpPr/>
          <p:nvPr/>
        </p:nvGrpSpPr>
        <p:grpSpPr>
          <a:xfrm>
            <a:off x="5376526" y="4465194"/>
            <a:ext cx="1051088" cy="330453"/>
            <a:chOff x="241550" y="3361525"/>
            <a:chExt cx="7044825" cy="2094125"/>
          </a:xfrm>
        </p:grpSpPr>
        <p:sp>
          <p:nvSpPr>
            <p:cNvPr id="680" name="Google Shape;680;p27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1" name="Google Shape;681;p27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2" name="Google Shape;682;p27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3" name="Google Shape;683;p27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4" name="Google Shape;684;p27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5" name="Google Shape;685;p27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6" name="Google Shape;686;p27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7" name="Google Shape;687;p27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8" name="Google Shape;688;p27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9" name="Google Shape;689;p27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0" name="Google Shape;690;p27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1" name="Google Shape;691;p27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2" name="Google Shape;692;p27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3" name="Google Shape;693;p27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4" name="Google Shape;694;p27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5" name="Google Shape;695;p27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6" name="Google Shape;696;p27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468755" y="610870"/>
            <a:ext cx="5706110" cy="361188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55" name="Google Shape;655;p27"/>
          <p:cNvCxnSpPr/>
          <p:nvPr/>
        </p:nvCxnSpPr>
        <p:spPr>
          <a:xfrm rot="10800000" flipH="1">
            <a:off x="222436" y="455730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6" name="Google Shape;656;p27"/>
          <p:cNvSpPr txBox="1"/>
          <p:nvPr/>
        </p:nvSpPr>
        <p:spPr>
          <a:xfrm>
            <a:off x="718625" y="94625"/>
            <a:ext cx="8110500" cy="5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100" b="1">
                <a:solidFill>
                  <a:schemeClr val="dk1"/>
                </a:solidFill>
                <a:ea typeface="宋体" charset="0"/>
              </a:rPr>
              <a:t>canto optimistic parallel execution </a:t>
            </a:r>
            <a:endParaRPr lang="en-US" altLang="zh-CN" sz="2100" b="1">
              <a:solidFill>
                <a:schemeClr val="dk1"/>
              </a:solidFill>
              <a:ea typeface="宋体" charset="0"/>
            </a:endParaRPr>
          </a:p>
        </p:txBody>
      </p:sp>
      <p:sp>
        <p:nvSpPr>
          <p:cNvPr id="657" name="Google Shape;657;p27"/>
          <p:cNvSpPr txBox="1"/>
          <p:nvPr/>
        </p:nvSpPr>
        <p:spPr>
          <a:xfrm>
            <a:off x="185699" y="4339224"/>
            <a:ext cx="4419600" cy="339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</a:t>
            </a:r>
            <a:r>
              <a:rPr lang="en-US" altLang="zh-CN" sz="1000">
                <a:solidFill>
                  <a:srgbClr val="666666"/>
                </a:solidFill>
              </a:rPr>
              <a:t>canto blog</a:t>
            </a:r>
            <a:endParaRPr lang="en-US" altLang="zh-CN" sz="1000">
              <a:solidFill>
                <a:srgbClr val="666666"/>
              </a:solidFill>
            </a:endParaRPr>
          </a:p>
        </p:txBody>
      </p:sp>
      <p:sp>
        <p:nvSpPr>
          <p:cNvPr id="658" name="Google Shape;658;p27"/>
          <p:cNvSpPr txBox="1"/>
          <p:nvPr/>
        </p:nvSpPr>
        <p:spPr>
          <a:xfrm>
            <a:off x="6793440" y="4365270"/>
            <a:ext cx="1990800" cy="339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</a:t>
            </a:r>
            <a:r>
              <a:rPr lang="en-US" altLang="zh-CN" sz="1000">
                <a:solidFill>
                  <a:srgbClr val="666666"/>
                </a:solidFill>
              </a:rPr>
              <a:t>Apr</a:t>
            </a:r>
            <a:r>
              <a:rPr lang="zh-CN" sz="1000">
                <a:solidFill>
                  <a:srgbClr val="666666"/>
                </a:solidFill>
              </a:rPr>
              <a:t> </a:t>
            </a:r>
            <a:r>
              <a:rPr lang="en-US" altLang="zh-CN" sz="1000">
                <a:solidFill>
                  <a:srgbClr val="666666"/>
                </a:solidFill>
              </a:rPr>
              <a:t>2</a:t>
            </a:r>
            <a:r>
              <a:rPr lang="zh-CN" sz="1000">
                <a:solidFill>
                  <a:srgbClr val="666666"/>
                </a:solidFill>
              </a:rPr>
              <a:t>, 202</a:t>
            </a:r>
            <a:r>
              <a:rPr lang="en-US" altLang="zh-CN" sz="1000">
                <a:solidFill>
                  <a:srgbClr val="666666"/>
                </a:solidFill>
              </a:rPr>
              <a:t>4</a:t>
            </a:r>
            <a:endParaRPr lang="en-US" altLang="zh-CN" sz="1000">
              <a:solidFill>
                <a:srgbClr val="666666"/>
              </a:solidFill>
            </a:endParaRPr>
          </a:p>
        </p:txBody>
      </p:sp>
      <p:sp>
        <p:nvSpPr>
          <p:cNvPr id="659" name="Google Shape;659;p27"/>
          <p:cNvSpPr txBox="1"/>
          <p:nvPr/>
        </p:nvSpPr>
        <p:spPr>
          <a:xfrm>
            <a:off x="6777990" y="462652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660" name="Google Shape;660;p27"/>
          <p:cNvCxnSpPr/>
          <p:nvPr/>
        </p:nvCxnSpPr>
        <p:spPr>
          <a:xfrm>
            <a:off x="273236" y="4339235"/>
            <a:ext cx="8526145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61" name="Google Shape;661;p27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662" name="Google Shape;662;p27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3" name="Google Shape;663;p27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4" name="Google Shape;664;p27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5" name="Google Shape;665;p27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6" name="Google Shape;666;p27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7" name="Google Shape;667;p27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8" name="Google Shape;668;p27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9" name="Google Shape;669;p27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70" name="Google Shape;670;p27"/>
          <p:cNvGrpSpPr/>
          <p:nvPr/>
        </p:nvGrpSpPr>
        <p:grpSpPr>
          <a:xfrm>
            <a:off x="4892381" y="4458583"/>
            <a:ext cx="371504" cy="330515"/>
            <a:chOff x="2250625" y="238125"/>
            <a:chExt cx="3052625" cy="2731525"/>
          </a:xfrm>
        </p:grpSpPr>
        <p:sp>
          <p:nvSpPr>
            <p:cNvPr id="671" name="Google Shape;671;p27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2" name="Google Shape;672;p27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3" name="Google Shape;673;p27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4" name="Google Shape;674;p27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5" name="Google Shape;675;p27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6" name="Google Shape;676;p27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7" name="Google Shape;677;p27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8" name="Google Shape;678;p27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79" name="Google Shape;679;p27"/>
          <p:cNvGrpSpPr/>
          <p:nvPr/>
        </p:nvGrpSpPr>
        <p:grpSpPr>
          <a:xfrm>
            <a:off x="5376526" y="4465194"/>
            <a:ext cx="1051088" cy="330453"/>
            <a:chOff x="241550" y="3361525"/>
            <a:chExt cx="7044825" cy="2094125"/>
          </a:xfrm>
        </p:grpSpPr>
        <p:sp>
          <p:nvSpPr>
            <p:cNvPr id="680" name="Google Shape;680;p27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1" name="Google Shape;681;p27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2" name="Google Shape;682;p27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3" name="Google Shape;683;p27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4" name="Google Shape;684;p27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5" name="Google Shape;685;p27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6" name="Google Shape;686;p27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7" name="Google Shape;687;p27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8" name="Google Shape;688;p27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9" name="Google Shape;689;p27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0" name="Google Shape;690;p27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1" name="Google Shape;691;p27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2" name="Google Shape;692;p27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3" name="Google Shape;693;p27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4" name="Google Shape;694;p27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5" name="Google Shape;695;p27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6" name="Google Shape;696;p27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41985" y="1137285"/>
            <a:ext cx="7827010" cy="235204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55" name="Google Shape;655;p27"/>
          <p:cNvCxnSpPr/>
          <p:nvPr/>
        </p:nvCxnSpPr>
        <p:spPr>
          <a:xfrm rot="10800000" flipH="1">
            <a:off x="222436" y="455730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6" name="Google Shape;656;p27"/>
          <p:cNvSpPr txBox="1"/>
          <p:nvPr/>
        </p:nvSpPr>
        <p:spPr>
          <a:xfrm>
            <a:off x="718625" y="94625"/>
            <a:ext cx="8110500" cy="5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100" b="1">
                <a:solidFill>
                  <a:schemeClr val="dk1"/>
                </a:solidFill>
                <a:ea typeface="宋体" charset="0"/>
              </a:rPr>
              <a:t>$CANTO price </a:t>
            </a:r>
            <a:endParaRPr lang="en-US" altLang="zh-CN" sz="2100" b="1">
              <a:solidFill>
                <a:schemeClr val="dk1"/>
              </a:solidFill>
              <a:ea typeface="宋体" charset="0"/>
            </a:endParaRPr>
          </a:p>
        </p:txBody>
      </p:sp>
      <p:sp>
        <p:nvSpPr>
          <p:cNvPr id="657" name="Google Shape;657;p27"/>
          <p:cNvSpPr txBox="1"/>
          <p:nvPr/>
        </p:nvSpPr>
        <p:spPr>
          <a:xfrm>
            <a:off x="185699" y="4339224"/>
            <a:ext cx="4419600" cy="339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</a:t>
            </a:r>
            <a:r>
              <a:rPr lang="zh-CN" sz="1000">
                <a:solidFill>
                  <a:srgbClr val="666666"/>
                </a:solidFill>
                <a:sym typeface="+mn-ea"/>
              </a:rPr>
              <a:t>Coin Marketcap</a:t>
            </a:r>
            <a:endParaRPr lang="en-US" altLang="zh-CN" sz="1000">
              <a:solidFill>
                <a:srgbClr val="666666"/>
              </a:solidFill>
            </a:endParaRPr>
          </a:p>
        </p:txBody>
      </p:sp>
      <p:sp>
        <p:nvSpPr>
          <p:cNvPr id="658" name="Google Shape;658;p27"/>
          <p:cNvSpPr txBox="1"/>
          <p:nvPr/>
        </p:nvSpPr>
        <p:spPr>
          <a:xfrm>
            <a:off x="6793440" y="4365270"/>
            <a:ext cx="1990800" cy="339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</a:t>
            </a:r>
            <a:r>
              <a:rPr lang="en-US" altLang="zh-CN" sz="1000">
                <a:solidFill>
                  <a:srgbClr val="666666"/>
                </a:solidFill>
              </a:rPr>
              <a:t>Apr</a:t>
            </a:r>
            <a:r>
              <a:rPr lang="zh-CN" sz="1000">
                <a:solidFill>
                  <a:srgbClr val="666666"/>
                </a:solidFill>
              </a:rPr>
              <a:t> </a:t>
            </a:r>
            <a:r>
              <a:rPr lang="en-US" altLang="zh-CN" sz="1000">
                <a:solidFill>
                  <a:srgbClr val="666666"/>
                </a:solidFill>
              </a:rPr>
              <a:t>2</a:t>
            </a:r>
            <a:r>
              <a:rPr lang="zh-CN" sz="1000">
                <a:solidFill>
                  <a:srgbClr val="666666"/>
                </a:solidFill>
              </a:rPr>
              <a:t>, 202</a:t>
            </a:r>
            <a:r>
              <a:rPr lang="en-US" altLang="zh-CN" sz="1000">
                <a:solidFill>
                  <a:srgbClr val="666666"/>
                </a:solidFill>
              </a:rPr>
              <a:t>4</a:t>
            </a:r>
            <a:endParaRPr lang="en-US" altLang="zh-CN" sz="1000">
              <a:solidFill>
                <a:srgbClr val="666666"/>
              </a:solidFill>
            </a:endParaRPr>
          </a:p>
        </p:txBody>
      </p:sp>
      <p:sp>
        <p:nvSpPr>
          <p:cNvPr id="659" name="Google Shape;659;p27"/>
          <p:cNvSpPr txBox="1"/>
          <p:nvPr/>
        </p:nvSpPr>
        <p:spPr>
          <a:xfrm>
            <a:off x="6777990" y="462652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660" name="Google Shape;660;p27"/>
          <p:cNvCxnSpPr/>
          <p:nvPr/>
        </p:nvCxnSpPr>
        <p:spPr>
          <a:xfrm>
            <a:off x="273236" y="4339235"/>
            <a:ext cx="8526145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61" name="Google Shape;661;p27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662" name="Google Shape;662;p27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3" name="Google Shape;663;p27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4" name="Google Shape;664;p27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5" name="Google Shape;665;p27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6" name="Google Shape;666;p27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7" name="Google Shape;667;p27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8" name="Google Shape;668;p27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9" name="Google Shape;669;p27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70" name="Google Shape;670;p27"/>
          <p:cNvGrpSpPr/>
          <p:nvPr/>
        </p:nvGrpSpPr>
        <p:grpSpPr>
          <a:xfrm>
            <a:off x="4892381" y="4458583"/>
            <a:ext cx="371504" cy="330515"/>
            <a:chOff x="2250625" y="238125"/>
            <a:chExt cx="3052625" cy="2731525"/>
          </a:xfrm>
        </p:grpSpPr>
        <p:sp>
          <p:nvSpPr>
            <p:cNvPr id="671" name="Google Shape;671;p27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2" name="Google Shape;672;p27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3" name="Google Shape;673;p27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4" name="Google Shape;674;p27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5" name="Google Shape;675;p27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6" name="Google Shape;676;p27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7" name="Google Shape;677;p27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8" name="Google Shape;678;p27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79" name="Google Shape;679;p27"/>
          <p:cNvGrpSpPr/>
          <p:nvPr/>
        </p:nvGrpSpPr>
        <p:grpSpPr>
          <a:xfrm>
            <a:off x="5376526" y="4465194"/>
            <a:ext cx="1051088" cy="330453"/>
            <a:chOff x="241550" y="3361525"/>
            <a:chExt cx="7044825" cy="2094125"/>
          </a:xfrm>
        </p:grpSpPr>
        <p:sp>
          <p:nvSpPr>
            <p:cNvPr id="680" name="Google Shape;680;p27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1" name="Google Shape;681;p27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2" name="Google Shape;682;p27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3" name="Google Shape;683;p27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4" name="Google Shape;684;p27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5" name="Google Shape;685;p27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6" name="Google Shape;686;p27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7" name="Google Shape;687;p27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8" name="Google Shape;688;p27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9" name="Google Shape;689;p27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0" name="Google Shape;690;p27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1" name="Google Shape;691;p27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2" name="Google Shape;692;p27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3" name="Google Shape;693;p27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4" name="Google Shape;694;p27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5" name="Google Shape;695;p27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6" name="Google Shape;696;p27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3" name="图片 2" descr="Snip20240402_16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69085" y="656590"/>
            <a:ext cx="6005830" cy="362775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488440" y="1645920"/>
            <a:ext cx="12363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/>
              <a:t>发起启用 CSR 提案获通过</a:t>
            </a:r>
            <a:endParaRPr lang="zh-CN" altLang="en-US" sz="120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28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222427" y="493023"/>
            <a:ext cx="8678100" cy="394734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02" name="Google Shape;702;p28"/>
          <p:cNvCxnSpPr/>
          <p:nvPr/>
        </p:nvCxnSpPr>
        <p:spPr>
          <a:xfrm rot="10800000" flipH="1">
            <a:off x="222436" y="440490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03" name="Google Shape;703;p28"/>
          <p:cNvSpPr txBox="1"/>
          <p:nvPr/>
        </p:nvSpPr>
        <p:spPr>
          <a:xfrm>
            <a:off x="718625" y="94625"/>
            <a:ext cx="8110500" cy="5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100" b="1">
                <a:solidFill>
                  <a:schemeClr val="dk1"/>
                </a:solidFill>
              </a:rPr>
              <a:t>LayerZero/Stargate Integration Flow Chart</a:t>
            </a:r>
            <a:endParaRPr sz="2100" b="1">
              <a:solidFill>
                <a:schemeClr val="dk1"/>
              </a:solidFill>
            </a:endParaRPr>
          </a:p>
        </p:txBody>
      </p:sp>
      <p:sp>
        <p:nvSpPr>
          <p:cNvPr id="704" name="Google Shape;704;p28"/>
          <p:cNvSpPr txBox="1"/>
          <p:nvPr/>
        </p:nvSpPr>
        <p:spPr>
          <a:xfrm>
            <a:off x="134899" y="4414789"/>
            <a:ext cx="44196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Gryphsis Academy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705" name="Google Shape;705;p28"/>
          <p:cNvSpPr txBox="1"/>
          <p:nvPr/>
        </p:nvSpPr>
        <p:spPr>
          <a:xfrm>
            <a:off x="7168725" y="441480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May 31, 2023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706" name="Google Shape;706;p28"/>
          <p:cNvSpPr txBox="1"/>
          <p:nvPr/>
        </p:nvSpPr>
        <p:spPr>
          <a:xfrm>
            <a:off x="7153275" y="467605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707" name="Google Shape;707;p28"/>
          <p:cNvCxnSpPr/>
          <p:nvPr/>
        </p:nvCxnSpPr>
        <p:spPr>
          <a:xfrm rot="10800000" flipH="1">
            <a:off x="222436" y="440490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08" name="Google Shape;708;p28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709" name="Google Shape;709;p28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0" name="Google Shape;710;p28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1" name="Google Shape;711;p28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2" name="Google Shape;712;p28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3" name="Google Shape;713;p28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4" name="Google Shape;714;p28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5" name="Google Shape;715;p28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6" name="Google Shape;716;p28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717" name="Google Shape;717;p28"/>
          <p:cNvGrpSpPr/>
          <p:nvPr/>
        </p:nvGrpSpPr>
        <p:grpSpPr>
          <a:xfrm>
            <a:off x="5267666" y="4508113"/>
            <a:ext cx="371504" cy="330515"/>
            <a:chOff x="2250625" y="238125"/>
            <a:chExt cx="3052625" cy="2731525"/>
          </a:xfrm>
        </p:grpSpPr>
        <p:sp>
          <p:nvSpPr>
            <p:cNvPr id="718" name="Google Shape;718;p28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9" name="Google Shape;719;p28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0" name="Google Shape;720;p28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1" name="Google Shape;721;p28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2" name="Google Shape;722;p28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3" name="Google Shape;723;p28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4" name="Google Shape;724;p28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5" name="Google Shape;725;p28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726" name="Google Shape;726;p28"/>
          <p:cNvGrpSpPr/>
          <p:nvPr/>
        </p:nvGrpSpPr>
        <p:grpSpPr>
          <a:xfrm>
            <a:off x="5751811" y="4514724"/>
            <a:ext cx="1051088" cy="330453"/>
            <a:chOff x="241550" y="3361525"/>
            <a:chExt cx="7044825" cy="2094125"/>
          </a:xfrm>
        </p:grpSpPr>
        <p:sp>
          <p:nvSpPr>
            <p:cNvPr id="727" name="Google Shape;727;p28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8" name="Google Shape;728;p28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9" name="Google Shape;729;p28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30" name="Google Shape;730;p28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31" name="Google Shape;731;p28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32" name="Google Shape;732;p28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33" name="Google Shape;733;p28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34" name="Google Shape;734;p28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35" name="Google Shape;735;p28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36" name="Google Shape;736;p28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37" name="Google Shape;737;p28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38" name="Google Shape;738;p28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39" name="Google Shape;739;p28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40" name="Google Shape;740;p28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41" name="Google Shape;741;p28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42" name="Google Shape;742;p28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43" name="Google Shape;743;p28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48" name="Google Shape;748;p29"/>
          <p:cNvCxnSpPr/>
          <p:nvPr/>
        </p:nvCxnSpPr>
        <p:spPr>
          <a:xfrm rot="10800000" flipH="1">
            <a:off x="222436" y="341430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49" name="Google Shape;749;p29"/>
          <p:cNvSpPr txBox="1"/>
          <p:nvPr/>
        </p:nvSpPr>
        <p:spPr>
          <a:xfrm>
            <a:off x="5400675" y="368545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750" name="Google Shape;750;p29"/>
          <p:cNvCxnSpPr/>
          <p:nvPr/>
        </p:nvCxnSpPr>
        <p:spPr>
          <a:xfrm rot="10800000" flipH="1">
            <a:off x="222436" y="3388800"/>
            <a:ext cx="7140000" cy="35400"/>
          </a:xfrm>
          <a:prstGeom prst="straightConnector1">
            <a:avLst/>
          </a:prstGeom>
          <a:noFill/>
          <a:ln w="19050" cap="flat" cmpd="sng">
            <a:solidFill>
              <a:srgbClr val="254C9A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51" name="Google Shape;751;p29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752" name="Google Shape;752;p29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53" name="Google Shape;753;p29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54" name="Google Shape;754;p29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55" name="Google Shape;755;p29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56" name="Google Shape;756;p29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57" name="Google Shape;757;p29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58" name="Google Shape;758;p29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59" name="Google Shape;759;p29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760" name="Google Shape;760;p29"/>
          <p:cNvGrpSpPr/>
          <p:nvPr/>
        </p:nvGrpSpPr>
        <p:grpSpPr>
          <a:xfrm>
            <a:off x="3515066" y="3517513"/>
            <a:ext cx="371504" cy="330515"/>
            <a:chOff x="2250625" y="238125"/>
            <a:chExt cx="3052625" cy="2731525"/>
          </a:xfrm>
        </p:grpSpPr>
        <p:sp>
          <p:nvSpPr>
            <p:cNvPr id="761" name="Google Shape;761;p29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62" name="Google Shape;762;p29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63" name="Google Shape;763;p29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64" name="Google Shape;764;p29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65" name="Google Shape;765;p29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66" name="Google Shape;766;p29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67" name="Google Shape;767;p29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68" name="Google Shape;768;p29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769" name="Google Shape;769;p29"/>
          <p:cNvGrpSpPr/>
          <p:nvPr/>
        </p:nvGrpSpPr>
        <p:grpSpPr>
          <a:xfrm>
            <a:off x="3999211" y="3524124"/>
            <a:ext cx="1051088" cy="330453"/>
            <a:chOff x="241550" y="3361525"/>
            <a:chExt cx="7044825" cy="2094125"/>
          </a:xfrm>
        </p:grpSpPr>
        <p:sp>
          <p:nvSpPr>
            <p:cNvPr id="770" name="Google Shape;770;p29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71" name="Google Shape;771;p29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72" name="Google Shape;772;p29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73" name="Google Shape;773;p29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74" name="Google Shape;774;p29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75" name="Google Shape;775;p29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76" name="Google Shape;776;p29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77" name="Google Shape;777;p29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78" name="Google Shape;778;p29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79" name="Google Shape;779;p29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80" name="Google Shape;780;p29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81" name="Google Shape;781;p29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82" name="Google Shape;782;p29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83" name="Google Shape;783;p29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84" name="Google Shape;784;p29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85" name="Google Shape;785;p29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86" name="Google Shape;786;p29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787" name="Google Shape;787;p29"/>
          <p:cNvSpPr txBox="1"/>
          <p:nvPr/>
        </p:nvSpPr>
        <p:spPr>
          <a:xfrm>
            <a:off x="718625" y="94625"/>
            <a:ext cx="8110500" cy="5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90204"/>
              <a:buNone/>
            </a:pPr>
            <a:r>
              <a:rPr lang="zh-CN" sz="2100" b="1"/>
              <a:t>Radiant TVL Ranking</a:t>
            </a:r>
            <a:endParaRPr sz="2100" b="1">
              <a:solidFill>
                <a:srgbClr val="000000"/>
              </a:solidFill>
            </a:endParaRPr>
          </a:p>
        </p:txBody>
      </p:sp>
      <p:graphicFrame>
        <p:nvGraphicFramePr>
          <p:cNvPr id="788" name="Google Shape;788;p29"/>
          <p:cNvGraphicFramePr/>
          <p:nvPr/>
        </p:nvGraphicFramePr>
        <p:xfrm>
          <a:off x="222419" y="813126"/>
          <a:ext cx="7132500" cy="3000000"/>
        </p:xfrm>
        <a:graphic>
          <a:graphicData uri="http://schemas.openxmlformats.org/drawingml/2006/table">
            <a:tbl>
              <a:tblPr>
                <a:noFill/>
                <a:tableStyleId>{40C80F7D-2CE3-44E0-BB90-7D6B165C47AC}</a:tableStyleId>
              </a:tblPr>
              <a:tblGrid>
                <a:gridCol w="3213550"/>
                <a:gridCol w="3918950"/>
              </a:tblGrid>
              <a:tr h="471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 b="1">
                          <a:solidFill>
                            <a:srgbClr val="FFFFFF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Ranking</a:t>
                      </a:r>
                      <a:endParaRPr lang="zh-CN" sz="1300" b="1">
                        <a:solidFill>
                          <a:srgbClr val="FFFFFF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44C9A"/>
                    </a:solidFill>
                  </a:tcPr>
                </a:tc>
              </a:tr>
              <a:tr h="471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b="1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DeFi</a:t>
                      </a:r>
                      <a:endParaRPr lang="zh-CN" b="1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21</a:t>
                      </a:r>
                      <a:endParaRPr lang="zh-CN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471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b="1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Lending (all chians)</a:t>
                      </a:r>
                      <a:endParaRPr lang="zh-CN" b="1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6</a:t>
                      </a:r>
                      <a:endParaRPr lang="zh-CN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471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b="1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Lending (Arbitrum)</a:t>
                      </a:r>
                      <a:endParaRPr lang="zh-CN" b="1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1</a:t>
                      </a:r>
                      <a:endParaRPr lang="zh-CN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471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b="1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Lending (BSC)</a:t>
                      </a:r>
                      <a:endParaRPr lang="zh-CN" b="1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3</a:t>
                      </a:r>
                      <a:endParaRPr lang="zh-CN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sp>
        <p:nvSpPr>
          <p:cNvPr id="789" name="Google Shape;789;p29"/>
          <p:cNvSpPr txBox="1"/>
          <p:nvPr/>
        </p:nvSpPr>
        <p:spPr>
          <a:xfrm>
            <a:off x="134899" y="3424189"/>
            <a:ext cx="44196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</a:pPr>
            <a:r>
              <a:rPr lang="zh-CN" sz="1000" b="0" i="0" u="none" strike="noStrike" cap="none">
                <a:solidFill>
                  <a:srgbClr val="666666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  <a:t>Source: </a:t>
            </a:r>
            <a:r>
              <a:rPr lang="zh-CN" sz="1000">
                <a:solidFill>
                  <a:srgbClr val="666666"/>
                </a:solidFill>
              </a:rPr>
              <a:t>Defillama</a:t>
            </a:r>
            <a:endParaRPr sz="1000" b="0" i="0" u="none" strike="noStrike" cap="none">
              <a:solidFill>
                <a:srgbClr val="666666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  <p:sp>
        <p:nvSpPr>
          <p:cNvPr id="790" name="Google Shape;790;p29"/>
          <p:cNvSpPr txBox="1"/>
          <p:nvPr/>
        </p:nvSpPr>
        <p:spPr>
          <a:xfrm>
            <a:off x="5416125" y="3424200"/>
            <a:ext cx="1990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May 31, 2023</a:t>
            </a:r>
            <a:endParaRPr sz="1000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95" name="Google Shape;795;p30"/>
          <p:cNvCxnSpPr/>
          <p:nvPr/>
        </p:nvCxnSpPr>
        <p:spPr>
          <a:xfrm rot="10800000" flipH="1">
            <a:off x="174311" y="4438975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96" name="Google Shape;796;p30"/>
          <p:cNvSpPr txBox="1"/>
          <p:nvPr/>
        </p:nvSpPr>
        <p:spPr>
          <a:xfrm>
            <a:off x="6038350" y="4710125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797" name="Google Shape;797;p30"/>
          <p:cNvCxnSpPr/>
          <p:nvPr/>
        </p:nvCxnSpPr>
        <p:spPr>
          <a:xfrm rot="10800000" flipH="1">
            <a:off x="184836" y="4417050"/>
            <a:ext cx="7682400" cy="17700"/>
          </a:xfrm>
          <a:prstGeom prst="straightConnector1">
            <a:avLst/>
          </a:prstGeom>
          <a:noFill/>
          <a:ln w="19050" cap="flat" cmpd="sng">
            <a:solidFill>
              <a:srgbClr val="254C9A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98" name="Google Shape;798;p30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799" name="Google Shape;799;p30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00" name="Google Shape;800;p30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01" name="Google Shape;801;p30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02" name="Google Shape;802;p30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03" name="Google Shape;803;p30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04" name="Google Shape;804;p30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05" name="Google Shape;805;p30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06" name="Google Shape;806;p30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807" name="Google Shape;807;p30"/>
          <p:cNvGrpSpPr/>
          <p:nvPr/>
        </p:nvGrpSpPr>
        <p:grpSpPr>
          <a:xfrm>
            <a:off x="4152741" y="4542188"/>
            <a:ext cx="371504" cy="330515"/>
            <a:chOff x="2250625" y="238125"/>
            <a:chExt cx="3052625" cy="2731525"/>
          </a:xfrm>
        </p:grpSpPr>
        <p:sp>
          <p:nvSpPr>
            <p:cNvPr id="808" name="Google Shape;808;p30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09" name="Google Shape;809;p30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10" name="Google Shape;810;p30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11" name="Google Shape;811;p30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12" name="Google Shape;812;p30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13" name="Google Shape;813;p30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14" name="Google Shape;814;p30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15" name="Google Shape;815;p30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816" name="Google Shape;816;p30"/>
          <p:cNvGrpSpPr/>
          <p:nvPr/>
        </p:nvGrpSpPr>
        <p:grpSpPr>
          <a:xfrm>
            <a:off x="4636886" y="4548799"/>
            <a:ext cx="1051088" cy="330453"/>
            <a:chOff x="241550" y="3361525"/>
            <a:chExt cx="7044825" cy="2094125"/>
          </a:xfrm>
        </p:grpSpPr>
        <p:sp>
          <p:nvSpPr>
            <p:cNvPr id="817" name="Google Shape;817;p30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18" name="Google Shape;818;p30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19" name="Google Shape;819;p30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0" name="Google Shape;820;p30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1" name="Google Shape;821;p30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2" name="Google Shape;822;p30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3" name="Google Shape;823;p30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4" name="Google Shape;824;p30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5" name="Google Shape;825;p30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6" name="Google Shape;826;p30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7" name="Google Shape;827;p30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8" name="Google Shape;828;p30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9" name="Google Shape;829;p30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30" name="Google Shape;830;p30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31" name="Google Shape;831;p30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32" name="Google Shape;832;p30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33" name="Google Shape;833;p30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834" name="Google Shape;834;p30"/>
          <p:cNvSpPr txBox="1"/>
          <p:nvPr/>
        </p:nvSpPr>
        <p:spPr>
          <a:xfrm>
            <a:off x="718625" y="94625"/>
            <a:ext cx="8110500" cy="5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90204"/>
              <a:buNone/>
            </a:pPr>
            <a:r>
              <a:rPr lang="zh-CN" sz="2100" b="1"/>
              <a:t>Cross-chain Lending Competitive Space</a:t>
            </a:r>
            <a:endParaRPr sz="2100" b="1">
              <a:solidFill>
                <a:srgbClr val="000000"/>
              </a:solidFill>
            </a:endParaRPr>
          </a:p>
        </p:txBody>
      </p:sp>
      <p:sp>
        <p:nvSpPr>
          <p:cNvPr id="835" name="Google Shape;835;p30"/>
          <p:cNvSpPr txBox="1"/>
          <p:nvPr/>
        </p:nvSpPr>
        <p:spPr>
          <a:xfrm>
            <a:off x="86774" y="4448864"/>
            <a:ext cx="44196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</a:pPr>
            <a:r>
              <a:rPr lang="zh-CN" sz="1000" b="0" i="0" u="none" strike="noStrike" cap="none">
                <a:solidFill>
                  <a:srgbClr val="666666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  <a:t>Source: </a:t>
            </a:r>
            <a:r>
              <a:rPr lang="zh-CN" sz="1000">
                <a:solidFill>
                  <a:srgbClr val="666666"/>
                </a:solidFill>
              </a:rPr>
              <a:t>Tokenterminal</a:t>
            </a:r>
            <a:endParaRPr sz="1000" b="0" i="0" u="none" strike="noStrike" cap="none">
              <a:solidFill>
                <a:srgbClr val="666666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  <p:sp>
        <p:nvSpPr>
          <p:cNvPr id="836" name="Google Shape;836;p30"/>
          <p:cNvSpPr txBox="1"/>
          <p:nvPr/>
        </p:nvSpPr>
        <p:spPr>
          <a:xfrm>
            <a:off x="6053800" y="4448875"/>
            <a:ext cx="1990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June 14, 2023</a:t>
            </a:r>
            <a:endParaRPr sz="1000">
              <a:solidFill>
                <a:srgbClr val="666666"/>
              </a:solidFill>
            </a:endParaRPr>
          </a:p>
        </p:txBody>
      </p:sp>
      <p:graphicFrame>
        <p:nvGraphicFramePr>
          <p:cNvPr id="837" name="Google Shape;837;p30"/>
          <p:cNvGraphicFramePr/>
          <p:nvPr/>
        </p:nvGraphicFramePr>
        <p:xfrm>
          <a:off x="287132" y="703664"/>
          <a:ext cx="7518950" cy="3438000"/>
        </p:xfrm>
        <a:graphic>
          <a:graphicData uri="http://schemas.openxmlformats.org/drawingml/2006/table">
            <a:tbl>
              <a:tblPr>
                <a:noFill/>
                <a:tableStyleId>{40C80F7D-2CE3-44E0-BB90-7D6B165C47AC}</a:tableStyleId>
              </a:tblPr>
              <a:tblGrid>
                <a:gridCol w="2186350"/>
                <a:gridCol w="2666300"/>
                <a:gridCol w="2666300"/>
              </a:tblGrid>
              <a:tr h="382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 b="1">
                          <a:solidFill>
                            <a:srgbClr val="FFFFFF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TVL</a:t>
                      </a:r>
                      <a:endParaRPr lang="zh-CN" sz="1300" b="1">
                        <a:solidFill>
                          <a:srgbClr val="FFFFFF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 b="1">
                          <a:solidFill>
                            <a:srgbClr val="FFFFFF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Status</a:t>
                      </a:r>
                      <a:endParaRPr sz="1300" b="1">
                        <a:solidFill>
                          <a:srgbClr val="FFFFFF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44C9A"/>
                    </a:solidFill>
                  </a:tcPr>
                </a:tc>
              </a:tr>
              <a:tr h="382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b="1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Radiant</a:t>
                      </a:r>
                      <a:endParaRPr lang="zh-CN" b="1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612.6M</a:t>
                      </a:r>
                      <a:endParaRPr lang="zh-CN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Arbitrum, BSC</a:t>
                      </a:r>
                      <a:endParaRPr lang="zh-CN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82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b="1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AAVE</a:t>
                      </a:r>
                      <a:endParaRPr lang="zh-CN" b="1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9B</a:t>
                      </a:r>
                      <a:endParaRPr lang="zh-CN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Multiple Chains</a:t>
                      </a:r>
                      <a:endParaRPr lang="zh-CN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82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b="1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Lend Hub</a:t>
                      </a:r>
                      <a:endParaRPr lang="zh-CN" b="1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9,291</a:t>
                      </a:r>
                      <a:endParaRPr lang="zh-CN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Heco</a:t>
                      </a:r>
                      <a:endParaRPr lang="zh-CN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82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b="1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Goledo Finance</a:t>
                      </a:r>
                      <a:endParaRPr lang="zh-CN" b="1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6.4M</a:t>
                      </a:r>
                      <a:endParaRPr lang="zh-CN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Conflux Network</a:t>
                      </a:r>
                      <a:endParaRPr lang="zh-CN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82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b="1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Cedro Finance</a:t>
                      </a:r>
                      <a:endParaRPr b="1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Testnet</a:t>
                      </a:r>
                      <a:endParaRPr lang="zh-CN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82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b="1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Prime</a:t>
                      </a:r>
                      <a:endParaRPr b="1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Testnet</a:t>
                      </a:r>
                      <a:endParaRPr lang="zh-CN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82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b="1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Tashi</a:t>
                      </a:r>
                      <a:endParaRPr b="1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Developing</a:t>
                      </a:r>
                      <a:endParaRPr lang="zh-CN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Evmos</a:t>
                      </a:r>
                      <a:endParaRPr lang="zh-CN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82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b="1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Compound</a:t>
                      </a:r>
                      <a:endParaRPr b="1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2.54B</a:t>
                      </a:r>
                      <a:endParaRPr lang="zh-CN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Multiple Chains</a:t>
                      </a:r>
                      <a:endParaRPr lang="zh-CN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42" name="Google Shape;842;p31"/>
          <p:cNvCxnSpPr/>
          <p:nvPr/>
        </p:nvCxnSpPr>
        <p:spPr>
          <a:xfrm rot="10800000" flipH="1">
            <a:off x="-1044889" y="4438975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43" name="Google Shape;843;p31"/>
          <p:cNvSpPr txBox="1"/>
          <p:nvPr/>
        </p:nvSpPr>
        <p:spPr>
          <a:xfrm>
            <a:off x="5885950" y="4710125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844" name="Google Shape;844;p31"/>
          <p:cNvCxnSpPr/>
          <p:nvPr/>
        </p:nvCxnSpPr>
        <p:spPr>
          <a:xfrm rot="10800000" flipH="1">
            <a:off x="196275" y="4424775"/>
            <a:ext cx="7447500" cy="12300"/>
          </a:xfrm>
          <a:prstGeom prst="straightConnector1">
            <a:avLst/>
          </a:prstGeom>
          <a:noFill/>
          <a:ln w="19050" cap="flat" cmpd="sng">
            <a:solidFill>
              <a:srgbClr val="254C9A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45" name="Google Shape;845;p31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846" name="Google Shape;846;p31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47" name="Google Shape;847;p31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48" name="Google Shape;848;p31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49" name="Google Shape;849;p31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50" name="Google Shape;850;p31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51" name="Google Shape;851;p31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52" name="Google Shape;852;p31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53" name="Google Shape;853;p31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854" name="Google Shape;854;p31"/>
          <p:cNvGrpSpPr/>
          <p:nvPr/>
        </p:nvGrpSpPr>
        <p:grpSpPr>
          <a:xfrm>
            <a:off x="4000341" y="4542188"/>
            <a:ext cx="371504" cy="330515"/>
            <a:chOff x="2250625" y="238125"/>
            <a:chExt cx="3052625" cy="2731525"/>
          </a:xfrm>
        </p:grpSpPr>
        <p:sp>
          <p:nvSpPr>
            <p:cNvPr id="855" name="Google Shape;855;p31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56" name="Google Shape;856;p31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57" name="Google Shape;857;p31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58" name="Google Shape;858;p31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59" name="Google Shape;859;p31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60" name="Google Shape;860;p31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61" name="Google Shape;861;p31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62" name="Google Shape;862;p31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863" name="Google Shape;863;p31"/>
          <p:cNvGrpSpPr/>
          <p:nvPr/>
        </p:nvGrpSpPr>
        <p:grpSpPr>
          <a:xfrm>
            <a:off x="4484486" y="4548799"/>
            <a:ext cx="1051088" cy="330453"/>
            <a:chOff x="241550" y="3361525"/>
            <a:chExt cx="7044825" cy="2094125"/>
          </a:xfrm>
        </p:grpSpPr>
        <p:sp>
          <p:nvSpPr>
            <p:cNvPr id="864" name="Google Shape;864;p31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65" name="Google Shape;865;p31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66" name="Google Shape;866;p31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67" name="Google Shape;867;p31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68" name="Google Shape;868;p31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69" name="Google Shape;869;p31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70" name="Google Shape;870;p31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71" name="Google Shape;871;p31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72" name="Google Shape;872;p31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73" name="Google Shape;873;p31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74" name="Google Shape;874;p31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75" name="Google Shape;875;p31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76" name="Google Shape;876;p31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77" name="Google Shape;877;p31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78" name="Google Shape;878;p31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79" name="Google Shape;879;p31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80" name="Google Shape;880;p31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881" name="Google Shape;881;p31"/>
          <p:cNvSpPr txBox="1"/>
          <p:nvPr/>
        </p:nvSpPr>
        <p:spPr>
          <a:xfrm>
            <a:off x="718625" y="94625"/>
            <a:ext cx="8110500" cy="5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90204"/>
              <a:buNone/>
            </a:pPr>
            <a:r>
              <a:rPr lang="zh-CN" sz="2100" b="1"/>
              <a:t>Token Allocation Version Differences</a:t>
            </a:r>
            <a:endParaRPr sz="2100" b="1">
              <a:solidFill>
                <a:srgbClr val="000000"/>
              </a:solidFill>
            </a:endParaRPr>
          </a:p>
        </p:txBody>
      </p:sp>
      <p:sp>
        <p:nvSpPr>
          <p:cNvPr id="882" name="Google Shape;882;p31"/>
          <p:cNvSpPr txBox="1"/>
          <p:nvPr/>
        </p:nvSpPr>
        <p:spPr>
          <a:xfrm>
            <a:off x="86774" y="4448864"/>
            <a:ext cx="44196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</a:pPr>
            <a:r>
              <a:rPr lang="zh-CN" sz="1000" b="0" i="0" u="none" strike="noStrike" cap="none">
                <a:solidFill>
                  <a:srgbClr val="666666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  <a:t>Source: </a:t>
            </a:r>
            <a:r>
              <a:rPr lang="zh-CN" sz="1000">
                <a:solidFill>
                  <a:srgbClr val="666666"/>
                </a:solidFill>
              </a:rPr>
              <a:t>Radiant Capital</a:t>
            </a:r>
            <a:endParaRPr sz="1000" b="0" i="0" u="none" strike="noStrike" cap="none">
              <a:solidFill>
                <a:srgbClr val="666666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  <p:sp>
        <p:nvSpPr>
          <p:cNvPr id="883" name="Google Shape;883;p31"/>
          <p:cNvSpPr txBox="1"/>
          <p:nvPr/>
        </p:nvSpPr>
        <p:spPr>
          <a:xfrm>
            <a:off x="5901400" y="4448875"/>
            <a:ext cx="1990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May 31, 2023</a:t>
            </a:r>
            <a:endParaRPr sz="1000">
              <a:solidFill>
                <a:srgbClr val="666666"/>
              </a:solidFill>
            </a:endParaRPr>
          </a:p>
        </p:txBody>
      </p:sp>
      <p:graphicFrame>
        <p:nvGraphicFramePr>
          <p:cNvPr id="884" name="Google Shape;884;p31"/>
          <p:cNvGraphicFramePr/>
          <p:nvPr/>
        </p:nvGraphicFramePr>
        <p:xfrm>
          <a:off x="174294" y="732589"/>
          <a:ext cx="7123450" cy="3591175"/>
        </p:xfrm>
        <a:graphic>
          <a:graphicData uri="http://schemas.openxmlformats.org/drawingml/2006/table">
            <a:tbl>
              <a:tblPr>
                <a:noFill/>
                <a:tableStyleId>{40C80F7D-2CE3-44E0-BB90-7D6B165C47AC}</a:tableStyleId>
              </a:tblPr>
              <a:tblGrid>
                <a:gridCol w="2071350"/>
                <a:gridCol w="2526050"/>
                <a:gridCol w="2526050"/>
              </a:tblGrid>
              <a:tr h="5130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 b="1">
                          <a:solidFill>
                            <a:srgbClr val="FFFFFF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V1</a:t>
                      </a:r>
                      <a:endParaRPr lang="zh-CN" sz="1300" b="1">
                        <a:solidFill>
                          <a:srgbClr val="FFFFFF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 b="1">
                          <a:solidFill>
                            <a:srgbClr val="FFFFFF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V2</a:t>
                      </a:r>
                      <a:endParaRPr sz="1300" b="1">
                        <a:solidFill>
                          <a:srgbClr val="FFFFFF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44C9A"/>
                    </a:solidFill>
                  </a:tcPr>
                </a:tc>
              </a:tr>
              <a:tr h="5130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 b="1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Lenders</a:t>
                      </a:r>
                      <a:r>
                        <a:rPr lang="zh-CN" sz="1300" b="1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 and Borrowers</a:t>
                      </a:r>
                      <a:endParaRPr sz="1300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50%</a:t>
                      </a:r>
                      <a:endParaRPr lang="zh-CN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70% (+ community)</a:t>
                      </a:r>
                      <a:endParaRPr lang="zh-CN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130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 b="1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Pool2</a:t>
                      </a:r>
                      <a:endParaRPr sz="1300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20%</a:t>
                      </a:r>
                      <a:endParaRPr lang="zh-CN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130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 b="1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Team</a:t>
                      </a:r>
                      <a:endParaRPr sz="1300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20%</a:t>
                      </a:r>
                      <a:endParaRPr lang="zh-CN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20%</a:t>
                      </a:r>
                      <a:endParaRPr lang="zh-CN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130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 b="1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Advisors &amp; Ecosystem</a:t>
                      </a:r>
                      <a:endParaRPr sz="1300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7%</a:t>
                      </a:r>
                      <a:endParaRPr lang="zh-CN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7%</a:t>
                      </a:r>
                      <a:endParaRPr lang="zh-CN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130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 b="1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DEX and CEX Liquidity</a:t>
                      </a:r>
                      <a:endParaRPr sz="1300" b="1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3%</a:t>
                      </a:r>
                      <a:endParaRPr lang="zh-CN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3%</a:t>
                      </a:r>
                      <a:endParaRPr lang="zh-CN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130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 b="1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RDNT DAO Reserve</a:t>
                      </a:r>
                      <a:endParaRPr sz="1300" b="1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No formal allocation</a:t>
                      </a:r>
                      <a:endParaRPr lang="zh-CN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888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89" name="Google Shape;889;p32"/>
          <p:cNvCxnSpPr/>
          <p:nvPr/>
        </p:nvCxnSpPr>
        <p:spPr>
          <a:xfrm rot="10800000" flipH="1">
            <a:off x="174311" y="4438975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90" name="Google Shape;890;p32"/>
          <p:cNvSpPr txBox="1"/>
          <p:nvPr/>
        </p:nvSpPr>
        <p:spPr>
          <a:xfrm>
            <a:off x="7105150" y="4710125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891" name="Google Shape;891;p32"/>
          <p:cNvCxnSpPr/>
          <p:nvPr/>
        </p:nvCxnSpPr>
        <p:spPr>
          <a:xfrm rot="10800000" flipH="1">
            <a:off x="184836" y="442485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rgbClr val="254C9A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92" name="Google Shape;892;p32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893" name="Google Shape;893;p32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94" name="Google Shape;894;p32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95" name="Google Shape;895;p32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96" name="Google Shape;896;p32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97" name="Google Shape;897;p32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98" name="Google Shape;898;p32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99" name="Google Shape;899;p32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00" name="Google Shape;900;p32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901" name="Google Shape;901;p32"/>
          <p:cNvGrpSpPr/>
          <p:nvPr/>
        </p:nvGrpSpPr>
        <p:grpSpPr>
          <a:xfrm>
            <a:off x="5219541" y="4542188"/>
            <a:ext cx="371504" cy="330515"/>
            <a:chOff x="2250625" y="238125"/>
            <a:chExt cx="3052625" cy="2731525"/>
          </a:xfrm>
        </p:grpSpPr>
        <p:sp>
          <p:nvSpPr>
            <p:cNvPr id="902" name="Google Shape;902;p32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03" name="Google Shape;903;p32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04" name="Google Shape;904;p32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05" name="Google Shape;905;p32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06" name="Google Shape;906;p32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07" name="Google Shape;907;p32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08" name="Google Shape;908;p32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09" name="Google Shape;909;p32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910" name="Google Shape;910;p32"/>
          <p:cNvGrpSpPr/>
          <p:nvPr/>
        </p:nvGrpSpPr>
        <p:grpSpPr>
          <a:xfrm>
            <a:off x="5703686" y="4548799"/>
            <a:ext cx="1051088" cy="330453"/>
            <a:chOff x="241550" y="3361525"/>
            <a:chExt cx="7044825" cy="2094125"/>
          </a:xfrm>
        </p:grpSpPr>
        <p:sp>
          <p:nvSpPr>
            <p:cNvPr id="911" name="Google Shape;911;p32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12" name="Google Shape;912;p32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13" name="Google Shape;913;p32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14" name="Google Shape;914;p32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15" name="Google Shape;915;p32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16" name="Google Shape;916;p32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17" name="Google Shape;917;p32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18" name="Google Shape;918;p32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19" name="Google Shape;919;p32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20" name="Google Shape;920;p32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21" name="Google Shape;921;p32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22" name="Google Shape;922;p32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23" name="Google Shape;923;p32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24" name="Google Shape;924;p32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25" name="Google Shape;925;p32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26" name="Google Shape;926;p32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27" name="Google Shape;927;p32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928" name="Google Shape;928;p32"/>
          <p:cNvSpPr txBox="1"/>
          <p:nvPr/>
        </p:nvSpPr>
        <p:spPr>
          <a:xfrm>
            <a:off x="718625" y="94625"/>
            <a:ext cx="8110500" cy="5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90204"/>
              <a:buNone/>
            </a:pPr>
            <a:r>
              <a:rPr lang="zh-CN" sz="2100" b="1"/>
              <a:t>Lending Competitive Space Key Metrics</a:t>
            </a:r>
            <a:endParaRPr sz="2100" b="1">
              <a:solidFill>
                <a:srgbClr val="000000"/>
              </a:solidFill>
            </a:endParaRPr>
          </a:p>
        </p:txBody>
      </p:sp>
      <p:sp>
        <p:nvSpPr>
          <p:cNvPr id="929" name="Google Shape;929;p32"/>
          <p:cNvSpPr txBox="1"/>
          <p:nvPr/>
        </p:nvSpPr>
        <p:spPr>
          <a:xfrm>
            <a:off x="86774" y="4448864"/>
            <a:ext cx="44196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</a:pPr>
            <a:r>
              <a:rPr lang="zh-CN" sz="1000" b="0" i="0" u="none" strike="noStrike" cap="none">
                <a:solidFill>
                  <a:srgbClr val="666666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  <a:t>Source: </a:t>
            </a:r>
            <a:r>
              <a:rPr lang="zh-CN" sz="1000">
                <a:solidFill>
                  <a:srgbClr val="666666"/>
                </a:solidFill>
              </a:rPr>
              <a:t>Tokenterminal </a:t>
            </a:r>
            <a:endParaRPr sz="1000" b="0" i="0" u="none" strike="noStrike" cap="none">
              <a:solidFill>
                <a:srgbClr val="666666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  <p:sp>
        <p:nvSpPr>
          <p:cNvPr id="930" name="Google Shape;930;p32"/>
          <p:cNvSpPr txBox="1"/>
          <p:nvPr/>
        </p:nvSpPr>
        <p:spPr>
          <a:xfrm>
            <a:off x="7120600" y="4448875"/>
            <a:ext cx="1990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June 14, 2023</a:t>
            </a:r>
            <a:endParaRPr sz="1000">
              <a:solidFill>
                <a:srgbClr val="666666"/>
              </a:solidFill>
            </a:endParaRPr>
          </a:p>
        </p:txBody>
      </p:sp>
      <p:graphicFrame>
        <p:nvGraphicFramePr>
          <p:cNvPr id="931" name="Google Shape;931;p32"/>
          <p:cNvGraphicFramePr/>
          <p:nvPr/>
        </p:nvGraphicFramePr>
        <p:xfrm>
          <a:off x="184825" y="648275"/>
          <a:ext cx="8644300" cy="3776600"/>
        </p:xfrm>
        <a:graphic>
          <a:graphicData uri="http://schemas.openxmlformats.org/drawingml/2006/table">
            <a:tbl>
              <a:tblPr>
                <a:noFill/>
                <a:tableStyleId>{40C80F7D-2CE3-44E0-BB90-7D6B165C47AC}</a:tableStyleId>
              </a:tblPr>
              <a:tblGrid>
                <a:gridCol w="3076350"/>
                <a:gridCol w="967200"/>
                <a:gridCol w="1657425"/>
                <a:gridCol w="1457375"/>
                <a:gridCol w="1485950"/>
              </a:tblGrid>
              <a:tr h="5127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Radiant</a:t>
                      </a:r>
                      <a:endParaRPr sz="1200"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Aave</a:t>
                      </a:r>
                      <a:endParaRPr sz="1200"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Venus</a:t>
                      </a:r>
                      <a:endParaRPr sz="1200"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Compound</a:t>
                      </a:r>
                      <a:endParaRPr sz="1200"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</a:tr>
              <a:tr h="3236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TVL</a:t>
                      </a:r>
                      <a:endParaRPr sz="1200" b="1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577.51m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8.07b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1.1b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2.53b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3481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Active Loans (Annualized)</a:t>
                      </a:r>
                      <a:endParaRPr sz="1200" b="1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365.3m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2660m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428.93m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770m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3564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Active Loans/TVL</a:t>
                      </a:r>
                      <a:endParaRPr sz="1200" b="1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63%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33%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39%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30%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5189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MCap (Fully diluted)</a:t>
                      </a:r>
                      <a:endParaRPr sz="1200" b="1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261.66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890.76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105.85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278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3564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Mcap/TVL</a:t>
                      </a:r>
                      <a:endParaRPr sz="1200" b="1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0.45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0.11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0.10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0.11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3564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Revenue Annualized </a:t>
                      </a:r>
                      <a:endParaRPr sz="1200" b="1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11.61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12.94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2.33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3.71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3564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Users 30D (May)</a:t>
                      </a:r>
                      <a:endParaRPr sz="1200" b="1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36.8</a:t>
                      </a: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k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28.5</a:t>
                      </a: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k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191.46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99.43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3236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TVL</a:t>
                      </a:r>
                      <a:endParaRPr sz="1200" b="1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577.51m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8.07b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1.1b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2.53b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3236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Trading Volume (May)</a:t>
                      </a:r>
                      <a:endParaRPr sz="1200" b="1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740.7m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1.2b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93.9m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141.5m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935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36" name="Google Shape;936;p33"/>
          <p:cNvCxnSpPr/>
          <p:nvPr/>
        </p:nvCxnSpPr>
        <p:spPr>
          <a:xfrm rot="10800000" flipH="1">
            <a:off x="96299" y="3670225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37" name="Google Shape;937;p33"/>
          <p:cNvSpPr txBox="1"/>
          <p:nvPr/>
        </p:nvSpPr>
        <p:spPr>
          <a:xfrm>
            <a:off x="5503137" y="3941375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938" name="Google Shape;938;p33"/>
          <p:cNvCxnSpPr/>
          <p:nvPr/>
        </p:nvCxnSpPr>
        <p:spPr>
          <a:xfrm>
            <a:off x="174311" y="3610125"/>
            <a:ext cx="7302600" cy="0"/>
          </a:xfrm>
          <a:prstGeom prst="straightConnector1">
            <a:avLst/>
          </a:prstGeom>
          <a:noFill/>
          <a:ln w="19050" cap="flat" cmpd="sng">
            <a:solidFill>
              <a:srgbClr val="254C9A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939" name="Google Shape;939;p33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940" name="Google Shape;940;p33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41" name="Google Shape;941;p33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42" name="Google Shape;942;p33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43" name="Google Shape;943;p33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44" name="Google Shape;944;p33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45" name="Google Shape;945;p33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46" name="Google Shape;946;p33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47" name="Google Shape;947;p33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948" name="Google Shape;948;p33"/>
          <p:cNvGrpSpPr/>
          <p:nvPr/>
        </p:nvGrpSpPr>
        <p:grpSpPr>
          <a:xfrm>
            <a:off x="3617529" y="3773438"/>
            <a:ext cx="371504" cy="330515"/>
            <a:chOff x="2250625" y="238125"/>
            <a:chExt cx="3052625" cy="2731525"/>
          </a:xfrm>
        </p:grpSpPr>
        <p:sp>
          <p:nvSpPr>
            <p:cNvPr id="949" name="Google Shape;949;p33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50" name="Google Shape;950;p33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51" name="Google Shape;951;p33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52" name="Google Shape;952;p33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53" name="Google Shape;953;p33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54" name="Google Shape;954;p33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55" name="Google Shape;955;p33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56" name="Google Shape;956;p33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957" name="Google Shape;957;p33"/>
          <p:cNvGrpSpPr/>
          <p:nvPr/>
        </p:nvGrpSpPr>
        <p:grpSpPr>
          <a:xfrm>
            <a:off x="4101674" y="3780049"/>
            <a:ext cx="1051088" cy="330453"/>
            <a:chOff x="241550" y="3361525"/>
            <a:chExt cx="7044825" cy="2094125"/>
          </a:xfrm>
        </p:grpSpPr>
        <p:sp>
          <p:nvSpPr>
            <p:cNvPr id="958" name="Google Shape;958;p33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59" name="Google Shape;959;p33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60" name="Google Shape;960;p33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61" name="Google Shape;961;p33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62" name="Google Shape;962;p33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63" name="Google Shape;963;p33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64" name="Google Shape;964;p33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65" name="Google Shape;965;p33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66" name="Google Shape;966;p33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67" name="Google Shape;967;p33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68" name="Google Shape;968;p33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69" name="Google Shape;969;p33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70" name="Google Shape;970;p33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71" name="Google Shape;971;p33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72" name="Google Shape;972;p33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73" name="Google Shape;973;p33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74" name="Google Shape;974;p33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975" name="Google Shape;975;p33"/>
          <p:cNvSpPr txBox="1"/>
          <p:nvPr/>
        </p:nvSpPr>
        <p:spPr>
          <a:xfrm>
            <a:off x="718625" y="94625"/>
            <a:ext cx="8110500" cy="5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90204"/>
              <a:buNone/>
            </a:pPr>
            <a:r>
              <a:rPr lang="zh-CN" sz="2100" b="1"/>
              <a:t>Radiant v.s. AAVE</a:t>
            </a:r>
            <a:endParaRPr sz="2100" b="1">
              <a:solidFill>
                <a:srgbClr val="000000"/>
              </a:solidFill>
            </a:endParaRPr>
          </a:p>
        </p:txBody>
      </p:sp>
      <p:sp>
        <p:nvSpPr>
          <p:cNvPr id="976" name="Google Shape;976;p33"/>
          <p:cNvSpPr txBox="1"/>
          <p:nvPr/>
        </p:nvSpPr>
        <p:spPr>
          <a:xfrm>
            <a:off x="161162" y="3680114"/>
            <a:ext cx="44196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</a:pPr>
            <a:r>
              <a:rPr lang="zh-CN" sz="1000" b="0" i="0" u="none" strike="noStrike" cap="none">
                <a:solidFill>
                  <a:srgbClr val="666666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  <a:t>Source: Dune,</a:t>
            </a:r>
            <a:r>
              <a:rPr lang="zh-CN" sz="1000">
                <a:solidFill>
                  <a:srgbClr val="666666"/>
                </a:solidFill>
              </a:rPr>
              <a:t> aavescan</a:t>
            </a:r>
            <a:endParaRPr sz="1000" b="0" i="0" u="none" strike="noStrike" cap="none">
              <a:solidFill>
                <a:srgbClr val="666666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  <p:graphicFrame>
        <p:nvGraphicFramePr>
          <p:cNvPr id="977" name="Google Shape;977;p33"/>
          <p:cNvGraphicFramePr/>
          <p:nvPr/>
        </p:nvGraphicFramePr>
        <p:xfrm>
          <a:off x="185350" y="768750"/>
          <a:ext cx="7161950" cy="3000000"/>
        </p:xfrm>
        <a:graphic>
          <a:graphicData uri="http://schemas.openxmlformats.org/drawingml/2006/table">
            <a:tbl>
              <a:tblPr>
                <a:noFill/>
                <a:tableStyleId>{40C80F7D-2CE3-44E0-BB90-7D6B165C47AC}</a:tableStyleId>
              </a:tblPr>
              <a:tblGrid>
                <a:gridCol w="3054100"/>
                <a:gridCol w="2053925"/>
                <a:gridCol w="2053925"/>
              </a:tblGrid>
              <a:tr h="4788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Radiant</a:t>
                      </a:r>
                      <a:endParaRPr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AAVE(on arbitrum)</a:t>
                      </a:r>
                      <a:endParaRPr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</a:tr>
              <a:tr h="4788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WBTC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42.47%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12.68%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4788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WETH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55.92%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48.78%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4788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DAI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61.82%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58.52%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4788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USDC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61.52%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75.03%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4788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USDT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62.10%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78.74%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</a:tbl>
          </a:graphicData>
        </a:graphic>
      </p:graphicFrame>
      <p:sp>
        <p:nvSpPr>
          <p:cNvPr id="978" name="Google Shape;978;p33"/>
          <p:cNvSpPr txBox="1"/>
          <p:nvPr/>
        </p:nvSpPr>
        <p:spPr>
          <a:xfrm>
            <a:off x="5503137" y="3684350"/>
            <a:ext cx="1990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May 31, 2023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979" name="Google Shape;979;p33"/>
          <p:cNvSpPr txBox="1"/>
          <p:nvPr/>
        </p:nvSpPr>
        <p:spPr>
          <a:xfrm>
            <a:off x="718625" y="425875"/>
            <a:ext cx="81105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chemeClr val="dk2"/>
                </a:solidFill>
              </a:rPr>
              <a:t>Utilization Rate Comparison</a:t>
            </a:r>
            <a:endParaRPr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983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84" name="Google Shape;984;p34"/>
          <p:cNvCxnSpPr/>
          <p:nvPr/>
        </p:nvCxnSpPr>
        <p:spPr>
          <a:xfrm rot="10800000" flipH="1">
            <a:off x="96299" y="3213025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85" name="Google Shape;985;p34"/>
          <p:cNvSpPr txBox="1"/>
          <p:nvPr/>
        </p:nvSpPr>
        <p:spPr>
          <a:xfrm>
            <a:off x="5503137" y="3484175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986" name="Google Shape;986;p34"/>
          <p:cNvCxnSpPr/>
          <p:nvPr/>
        </p:nvCxnSpPr>
        <p:spPr>
          <a:xfrm>
            <a:off x="174311" y="3152925"/>
            <a:ext cx="7302600" cy="0"/>
          </a:xfrm>
          <a:prstGeom prst="straightConnector1">
            <a:avLst/>
          </a:prstGeom>
          <a:noFill/>
          <a:ln w="19050" cap="flat" cmpd="sng">
            <a:solidFill>
              <a:srgbClr val="254C9A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987" name="Google Shape;987;p34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988" name="Google Shape;988;p34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89" name="Google Shape;989;p34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90" name="Google Shape;990;p34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91" name="Google Shape;991;p34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92" name="Google Shape;992;p34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93" name="Google Shape;993;p34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94" name="Google Shape;994;p34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95" name="Google Shape;995;p34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996" name="Google Shape;996;p34"/>
          <p:cNvGrpSpPr/>
          <p:nvPr/>
        </p:nvGrpSpPr>
        <p:grpSpPr>
          <a:xfrm>
            <a:off x="3617529" y="3316238"/>
            <a:ext cx="371504" cy="330515"/>
            <a:chOff x="2250625" y="238125"/>
            <a:chExt cx="3052625" cy="2731525"/>
          </a:xfrm>
        </p:grpSpPr>
        <p:sp>
          <p:nvSpPr>
            <p:cNvPr id="997" name="Google Shape;997;p34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98" name="Google Shape;998;p34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99" name="Google Shape;999;p34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0" name="Google Shape;1000;p34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1" name="Google Shape;1001;p34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2" name="Google Shape;1002;p34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3" name="Google Shape;1003;p34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4" name="Google Shape;1004;p34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005" name="Google Shape;1005;p34"/>
          <p:cNvGrpSpPr/>
          <p:nvPr/>
        </p:nvGrpSpPr>
        <p:grpSpPr>
          <a:xfrm>
            <a:off x="4101674" y="3322849"/>
            <a:ext cx="1051088" cy="330453"/>
            <a:chOff x="241550" y="3361525"/>
            <a:chExt cx="7044825" cy="2094125"/>
          </a:xfrm>
        </p:grpSpPr>
        <p:sp>
          <p:nvSpPr>
            <p:cNvPr id="1006" name="Google Shape;1006;p34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7" name="Google Shape;1007;p34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8" name="Google Shape;1008;p34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9" name="Google Shape;1009;p34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0" name="Google Shape;1010;p34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1" name="Google Shape;1011;p34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2" name="Google Shape;1012;p34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3" name="Google Shape;1013;p34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4" name="Google Shape;1014;p34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5" name="Google Shape;1015;p34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6" name="Google Shape;1016;p34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7" name="Google Shape;1017;p34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8" name="Google Shape;1018;p34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9" name="Google Shape;1019;p34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20" name="Google Shape;1020;p34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21" name="Google Shape;1021;p34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22" name="Google Shape;1022;p34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023" name="Google Shape;1023;p34"/>
          <p:cNvSpPr txBox="1"/>
          <p:nvPr/>
        </p:nvSpPr>
        <p:spPr>
          <a:xfrm>
            <a:off x="718625" y="94625"/>
            <a:ext cx="8110500" cy="5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90204"/>
              <a:buNone/>
            </a:pPr>
            <a:r>
              <a:rPr lang="zh-CN" sz="2100" b="1"/>
              <a:t>Radiant Utilization Rate</a:t>
            </a:r>
            <a:endParaRPr sz="2100" b="1">
              <a:solidFill>
                <a:srgbClr val="000000"/>
              </a:solidFill>
            </a:endParaRPr>
          </a:p>
        </p:txBody>
      </p:sp>
      <p:sp>
        <p:nvSpPr>
          <p:cNvPr id="1024" name="Google Shape;1024;p34"/>
          <p:cNvSpPr txBox="1"/>
          <p:nvPr/>
        </p:nvSpPr>
        <p:spPr>
          <a:xfrm>
            <a:off x="161162" y="3222914"/>
            <a:ext cx="44196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</a:pPr>
            <a:r>
              <a:rPr lang="zh-CN" sz="1000" b="0" i="0" u="none" strike="noStrike" cap="none">
                <a:solidFill>
                  <a:srgbClr val="666666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  <a:t>Source: Dune</a:t>
            </a:r>
            <a:endParaRPr sz="1000" b="0" i="0" u="none" strike="noStrike" cap="none">
              <a:solidFill>
                <a:srgbClr val="666666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  <p:graphicFrame>
        <p:nvGraphicFramePr>
          <p:cNvPr id="1025" name="Google Shape;1025;p34"/>
          <p:cNvGraphicFramePr/>
          <p:nvPr/>
        </p:nvGraphicFramePr>
        <p:xfrm>
          <a:off x="185350" y="929638"/>
          <a:ext cx="4590150" cy="3000000"/>
        </p:xfrm>
        <a:graphic>
          <a:graphicData uri="http://schemas.openxmlformats.org/drawingml/2006/table">
            <a:tbl>
              <a:tblPr>
                <a:noFill/>
                <a:tableStyleId>{40C80F7D-2CE3-44E0-BB90-7D6B165C47AC}</a:tableStyleId>
              </a:tblPr>
              <a:tblGrid>
                <a:gridCol w="1957400"/>
                <a:gridCol w="1316375"/>
                <a:gridCol w="1316375"/>
              </a:tblGrid>
              <a:tr h="4837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Monthly Average</a:t>
                      </a:r>
                      <a:endParaRPr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Assumption</a:t>
                      </a:r>
                      <a:endParaRPr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</a:tr>
              <a:tr h="4837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b="1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StabeCoins</a:t>
                      </a:r>
                      <a:endParaRPr b="1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7</a:t>
                      </a: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2.48%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73</a:t>
                      </a: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%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4837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b="1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BTC/ETH</a:t>
                      </a:r>
                      <a:endParaRPr b="1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52.7%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50</a:t>
                      </a: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%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4837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b="1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Alt L1/L2</a:t>
                      </a:r>
                      <a:endParaRPr b="1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57.18</a:t>
                      </a: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%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50%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</a:tbl>
          </a:graphicData>
        </a:graphic>
      </p:graphicFrame>
      <p:sp>
        <p:nvSpPr>
          <p:cNvPr id="1026" name="Google Shape;1026;p34"/>
          <p:cNvSpPr txBox="1"/>
          <p:nvPr/>
        </p:nvSpPr>
        <p:spPr>
          <a:xfrm>
            <a:off x="5503137" y="3227150"/>
            <a:ext cx="1990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May 31, 2023</a:t>
            </a:r>
            <a:endParaRPr sz="1000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4" name="Google Shape;164;p16"/>
          <p:cNvCxnSpPr/>
          <p:nvPr/>
        </p:nvCxnSpPr>
        <p:spPr>
          <a:xfrm rot="10800000" flipH="1">
            <a:off x="222436" y="455730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5" name="Google Shape;165;p16"/>
          <p:cNvSpPr txBox="1"/>
          <p:nvPr/>
        </p:nvSpPr>
        <p:spPr>
          <a:xfrm>
            <a:off x="277100" y="325350"/>
            <a:ext cx="8110500" cy="5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100" b="1">
                <a:solidFill>
                  <a:schemeClr val="dk1"/>
                </a:solidFill>
              </a:rPr>
              <a:t>Radiant Team</a:t>
            </a:r>
            <a:endParaRPr sz="2100" b="1">
              <a:solidFill>
                <a:schemeClr val="dk1"/>
              </a:solidFill>
            </a:endParaRPr>
          </a:p>
        </p:txBody>
      </p:sp>
      <p:sp>
        <p:nvSpPr>
          <p:cNvPr id="166" name="Google Shape;166;p16"/>
          <p:cNvSpPr txBox="1"/>
          <p:nvPr/>
        </p:nvSpPr>
        <p:spPr>
          <a:xfrm>
            <a:off x="257674" y="3725826"/>
            <a:ext cx="44196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Gryphsis Academy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167" name="Google Shape;167;p16"/>
          <p:cNvSpPr txBox="1"/>
          <p:nvPr/>
        </p:nvSpPr>
        <p:spPr>
          <a:xfrm>
            <a:off x="6312200" y="3663275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May 31, 2023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168" name="Google Shape;168;p16"/>
          <p:cNvCxnSpPr/>
          <p:nvPr/>
        </p:nvCxnSpPr>
        <p:spPr>
          <a:xfrm rot="10800000" flipH="1">
            <a:off x="277111" y="3663275"/>
            <a:ext cx="7644900" cy="204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69" name="Google Shape;169;p16"/>
          <p:cNvGrpSpPr/>
          <p:nvPr/>
        </p:nvGrpSpPr>
        <p:grpSpPr>
          <a:xfrm>
            <a:off x="7539523" y="490736"/>
            <a:ext cx="289084" cy="251300"/>
            <a:chOff x="2250625" y="238125"/>
            <a:chExt cx="3052625" cy="2731525"/>
          </a:xfrm>
        </p:grpSpPr>
        <p:sp>
          <p:nvSpPr>
            <p:cNvPr id="170" name="Google Shape;170;p16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1" name="Google Shape;171;p16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2" name="Google Shape;172;p16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3" name="Google Shape;173;p16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4" name="Google Shape;174;p16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5" name="Google Shape;175;p16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6" name="Google Shape;176;p16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7" name="Google Shape;177;p16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aphicFrame>
        <p:nvGraphicFramePr>
          <p:cNvPr id="178" name="Google Shape;178;p16"/>
          <p:cNvGraphicFramePr/>
          <p:nvPr/>
        </p:nvGraphicFramePr>
        <p:xfrm>
          <a:off x="350425" y="772425"/>
          <a:ext cx="7498250" cy="3000000"/>
        </p:xfrm>
        <a:graphic>
          <a:graphicData uri="http://schemas.openxmlformats.org/drawingml/2006/table">
            <a:tbl>
              <a:tblPr>
                <a:noFill/>
                <a:tableStyleId>{8E6A21F0-2E08-42FF-B0D5-8E62C692BF43}</a:tableStyleId>
              </a:tblPr>
              <a:tblGrid>
                <a:gridCol w="933400"/>
                <a:gridCol w="1513575"/>
                <a:gridCol w="1546375"/>
                <a:gridCol w="1028400"/>
                <a:gridCol w="1459700"/>
                <a:gridCol w="1016800"/>
              </a:tblGrid>
              <a:tr h="6553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Core Team</a:t>
                      </a:r>
                      <a:endParaRPr lang="zh-CN"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Dev Ops</a:t>
                      </a:r>
                      <a:endParaRPr lang="zh-CN"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Communications</a:t>
                      </a:r>
                      <a:endParaRPr lang="zh-CN"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Support</a:t>
                      </a:r>
                      <a:endParaRPr lang="zh-CN"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Business Development</a:t>
                      </a:r>
                      <a:endParaRPr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DAO Admin</a:t>
                      </a:r>
                      <a:endParaRPr lang="zh-CN"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rgbClr val="244C9A"/>
                    </a:solidFill>
                  </a:tcPr>
                </a:tc>
              </a:tr>
              <a:tr h="476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>
                          <a:solidFill>
                            <a:schemeClr val="dk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Aaron</a:t>
                      </a:r>
                      <a:endParaRPr lang="zh-CN" sz="1300">
                        <a:solidFill>
                          <a:schemeClr val="dk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sz="1300">
                          <a:solidFill>
                            <a:schemeClr val="dk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Daniel</a:t>
                      </a:r>
                      <a:endParaRPr lang="zh-CN" sz="1300">
                        <a:solidFill>
                          <a:schemeClr val="dk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sz="1300">
                          <a:solidFill>
                            <a:schemeClr val="dk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Isaac Prada</a:t>
                      </a:r>
                      <a:endParaRPr lang="zh-CN" sz="1300">
                        <a:solidFill>
                          <a:schemeClr val="dk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>
                          <a:solidFill>
                            <a:schemeClr val="dk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Dodge</a:t>
                      </a:r>
                      <a:endParaRPr lang="zh-CN" sz="1300">
                        <a:solidFill>
                          <a:schemeClr val="dk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sz="1300">
                          <a:solidFill>
                            <a:schemeClr val="dk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Konstantin</a:t>
                      </a:r>
                      <a:endParaRPr sz="1300">
                        <a:solidFill>
                          <a:schemeClr val="dk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sz="1300">
                          <a:solidFill>
                            <a:schemeClr val="dk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Hung Vu</a:t>
                      </a:r>
                      <a:endParaRPr lang="zh-CN" sz="1300">
                        <a:solidFill>
                          <a:schemeClr val="dk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</a:tr>
              <a:tr h="3685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sz="1300">
                          <a:solidFill>
                            <a:schemeClr val="dk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George</a:t>
                      </a:r>
                      <a:endParaRPr lang="zh-CN" sz="1300">
                        <a:solidFill>
                          <a:schemeClr val="dk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sz="1300">
                          <a:solidFill>
                            <a:schemeClr val="dk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JD</a:t>
                      </a:r>
                      <a:endParaRPr lang="zh-CN" sz="1300">
                        <a:solidFill>
                          <a:schemeClr val="dk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sz="1300">
                          <a:solidFill>
                            <a:schemeClr val="dk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Ed</a:t>
                      </a:r>
                      <a:endParaRPr lang="zh-CN" sz="1300">
                        <a:solidFill>
                          <a:schemeClr val="dk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sz="1300">
                          <a:solidFill>
                            <a:schemeClr val="dk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0xStorm</a:t>
                      </a:r>
                      <a:endParaRPr lang="zh-CN" sz="1300">
                        <a:solidFill>
                          <a:schemeClr val="dk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</a:tr>
              <a:tr h="4520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sz="1300">
                          <a:solidFill>
                            <a:schemeClr val="dk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Liam</a:t>
                      </a:r>
                      <a:endParaRPr lang="zh-CN" sz="1300">
                        <a:solidFill>
                          <a:schemeClr val="dk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>
                          <a:solidFill>
                            <a:schemeClr val="dk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Marcel</a:t>
                      </a:r>
                      <a:endParaRPr sz="1300">
                        <a:solidFill>
                          <a:schemeClr val="dk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sz="1300">
                          <a:solidFill>
                            <a:schemeClr val="dk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Hung Vu</a:t>
                      </a:r>
                      <a:endParaRPr lang="zh-CN" sz="1300">
                        <a:solidFill>
                          <a:schemeClr val="dk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</a:tr>
              <a:tr h="4335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sz="1300">
                          <a:solidFill>
                            <a:schemeClr val="dk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Roger</a:t>
                      </a:r>
                      <a:endParaRPr lang="zh-CN" sz="1300">
                        <a:solidFill>
                          <a:schemeClr val="dk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>
                          <a:solidFill>
                            <a:schemeClr val="dk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Roy</a:t>
                      </a:r>
                      <a:endParaRPr lang="zh-CN" sz="1300">
                        <a:solidFill>
                          <a:schemeClr val="dk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sz="1300">
                          <a:solidFill>
                            <a:schemeClr val="dk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Konstantin</a:t>
                      </a:r>
                      <a:endParaRPr lang="zh-CN" sz="1300">
                        <a:solidFill>
                          <a:schemeClr val="dk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</a:tr>
              <a:tr h="3832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sz="1300">
                          <a:solidFill>
                            <a:schemeClr val="dk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Tom</a:t>
                      </a:r>
                      <a:endParaRPr lang="zh-CN" sz="1300">
                        <a:solidFill>
                          <a:schemeClr val="dk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sz="1300">
                          <a:solidFill>
                            <a:schemeClr val="dk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Steve</a:t>
                      </a:r>
                      <a:endParaRPr lang="zh-CN" sz="1300">
                        <a:solidFill>
                          <a:schemeClr val="dk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sz="1300">
                          <a:solidFill>
                            <a:schemeClr val="dk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0xStorm </a:t>
                      </a:r>
                      <a:endParaRPr lang="zh-CN" sz="1300">
                        <a:solidFill>
                          <a:schemeClr val="dk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31" name="Google Shape;1031;p35"/>
          <p:cNvCxnSpPr/>
          <p:nvPr/>
        </p:nvCxnSpPr>
        <p:spPr>
          <a:xfrm rot="10800000" flipH="1">
            <a:off x="178936" y="4282275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32" name="Google Shape;1032;p35"/>
          <p:cNvSpPr txBox="1"/>
          <p:nvPr/>
        </p:nvSpPr>
        <p:spPr>
          <a:xfrm>
            <a:off x="7109775" y="4553425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1033" name="Google Shape;1033;p35"/>
          <p:cNvCxnSpPr/>
          <p:nvPr/>
        </p:nvCxnSpPr>
        <p:spPr>
          <a:xfrm rot="10800000" flipH="1">
            <a:off x="178936" y="4282275"/>
            <a:ext cx="8678100" cy="9900"/>
          </a:xfrm>
          <a:prstGeom prst="straightConnector1">
            <a:avLst/>
          </a:prstGeom>
          <a:noFill/>
          <a:ln w="19050" cap="flat" cmpd="sng">
            <a:solidFill>
              <a:srgbClr val="254C9A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034" name="Google Shape;1034;p35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1035" name="Google Shape;1035;p35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36" name="Google Shape;1036;p35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37" name="Google Shape;1037;p35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38" name="Google Shape;1038;p35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39" name="Google Shape;1039;p35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0" name="Google Shape;1040;p35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1" name="Google Shape;1041;p35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2" name="Google Shape;1042;p35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043" name="Google Shape;1043;p35"/>
          <p:cNvGrpSpPr/>
          <p:nvPr/>
        </p:nvGrpSpPr>
        <p:grpSpPr>
          <a:xfrm>
            <a:off x="5224166" y="4385488"/>
            <a:ext cx="371504" cy="330515"/>
            <a:chOff x="2250625" y="238125"/>
            <a:chExt cx="3052625" cy="2731525"/>
          </a:xfrm>
        </p:grpSpPr>
        <p:sp>
          <p:nvSpPr>
            <p:cNvPr id="1044" name="Google Shape;1044;p35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5" name="Google Shape;1045;p35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6" name="Google Shape;1046;p35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7" name="Google Shape;1047;p35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" name="Google Shape;1048;p35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" name="Google Shape;1049;p35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50" name="Google Shape;1050;p35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51" name="Google Shape;1051;p35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052" name="Google Shape;1052;p35"/>
          <p:cNvGrpSpPr/>
          <p:nvPr/>
        </p:nvGrpSpPr>
        <p:grpSpPr>
          <a:xfrm>
            <a:off x="5708311" y="4392099"/>
            <a:ext cx="1051088" cy="330453"/>
            <a:chOff x="241550" y="3361525"/>
            <a:chExt cx="7044825" cy="2094125"/>
          </a:xfrm>
        </p:grpSpPr>
        <p:sp>
          <p:nvSpPr>
            <p:cNvPr id="1053" name="Google Shape;1053;p35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54" name="Google Shape;1054;p35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55" name="Google Shape;1055;p35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56" name="Google Shape;1056;p35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57" name="Google Shape;1057;p35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58" name="Google Shape;1058;p35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59" name="Google Shape;1059;p35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60" name="Google Shape;1060;p35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61" name="Google Shape;1061;p35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62" name="Google Shape;1062;p35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63" name="Google Shape;1063;p35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64" name="Google Shape;1064;p35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65" name="Google Shape;1065;p35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66" name="Google Shape;1066;p35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67" name="Google Shape;1067;p35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68" name="Google Shape;1068;p35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69" name="Google Shape;1069;p35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070" name="Google Shape;1070;p35"/>
          <p:cNvSpPr txBox="1"/>
          <p:nvPr/>
        </p:nvSpPr>
        <p:spPr>
          <a:xfrm>
            <a:off x="7125225" y="4292175"/>
            <a:ext cx="1990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May 31, 2023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1071" name="Google Shape;1071;p35"/>
          <p:cNvSpPr txBox="1"/>
          <p:nvPr/>
        </p:nvSpPr>
        <p:spPr>
          <a:xfrm>
            <a:off x="718625" y="94625"/>
            <a:ext cx="81105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100" b="1">
                <a:solidFill>
                  <a:schemeClr val="dk1"/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  <a:sym typeface="Times New Roman" panose="02020503050405090304"/>
              </a:rPr>
              <a:t>DCF Analysis - TVL Growth Assumptions </a:t>
            </a:r>
            <a:endParaRPr sz="2100" b="1">
              <a:latin typeface="Times New Roman" panose="02020503050405090304"/>
              <a:ea typeface="Times New Roman" panose="02020503050405090304"/>
              <a:cs typeface="Times New Roman" panose="02020503050405090304"/>
              <a:sym typeface="Times New Roman" panose="02020503050405090304"/>
            </a:endParaRPr>
          </a:p>
        </p:txBody>
      </p:sp>
      <p:sp>
        <p:nvSpPr>
          <p:cNvPr id="1072" name="Google Shape;1072;p35"/>
          <p:cNvSpPr txBox="1"/>
          <p:nvPr/>
        </p:nvSpPr>
        <p:spPr>
          <a:xfrm>
            <a:off x="85200" y="4292175"/>
            <a:ext cx="2916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Gryphsis Academy</a:t>
            </a:r>
            <a:endParaRPr sz="1000">
              <a:solidFill>
                <a:srgbClr val="666666"/>
              </a:solidFill>
            </a:endParaRPr>
          </a:p>
        </p:txBody>
      </p:sp>
      <p:graphicFrame>
        <p:nvGraphicFramePr>
          <p:cNvPr id="1073" name="Google Shape;1073;p35"/>
          <p:cNvGraphicFramePr/>
          <p:nvPr/>
        </p:nvGraphicFramePr>
        <p:xfrm>
          <a:off x="231094" y="723550"/>
          <a:ext cx="6909475" cy="3000000"/>
        </p:xfrm>
        <a:graphic>
          <a:graphicData uri="http://schemas.openxmlformats.org/drawingml/2006/table">
            <a:tbl>
              <a:tblPr>
                <a:noFill/>
                <a:tableStyleId>{40C80F7D-2CE3-44E0-BB90-7D6B165C47AC}</a:tableStyleId>
              </a:tblPr>
              <a:tblGrid>
                <a:gridCol w="1133000"/>
                <a:gridCol w="1529375"/>
                <a:gridCol w="1478525"/>
                <a:gridCol w="1328475"/>
                <a:gridCol w="1440100"/>
              </a:tblGrid>
              <a:tr h="3726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BTC&amp;ETH</a:t>
                      </a:r>
                      <a:endParaRPr sz="1200"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Growth Rate 2024</a:t>
                      </a:r>
                      <a:endParaRPr sz="1200"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Growth Rate 2028</a:t>
                      </a:r>
                      <a:endParaRPr sz="1200"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BTC/Gold 2028</a:t>
                      </a:r>
                      <a:endParaRPr sz="1200"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ETH/Microsoft 2028</a:t>
                      </a:r>
                      <a:endParaRPr sz="1200"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</a:tr>
              <a:tr h="4132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Low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20%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15%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5%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7%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4132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Moderate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30%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20%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7%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9%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4132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High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40%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25%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9%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13%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</a:tbl>
          </a:graphicData>
        </a:graphic>
      </p:graphicFrame>
      <p:graphicFrame>
        <p:nvGraphicFramePr>
          <p:cNvPr id="1074" name="Google Shape;1074;p35"/>
          <p:cNvGraphicFramePr/>
          <p:nvPr/>
        </p:nvGraphicFramePr>
        <p:xfrm>
          <a:off x="231106" y="2608750"/>
          <a:ext cx="4264700" cy="3000000"/>
        </p:xfrm>
        <a:graphic>
          <a:graphicData uri="http://schemas.openxmlformats.org/drawingml/2006/table">
            <a:tbl>
              <a:tblPr>
                <a:noFill/>
                <a:tableStyleId>{40C80F7D-2CE3-44E0-BB90-7D6B165C47AC}</a:tableStyleId>
              </a:tblPr>
              <a:tblGrid>
                <a:gridCol w="802625"/>
                <a:gridCol w="1083425"/>
                <a:gridCol w="1047400"/>
                <a:gridCol w="1331250"/>
              </a:tblGrid>
              <a:tr h="5124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Stabe</a:t>
                      </a:r>
                      <a:endParaRPr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Coins</a:t>
                      </a:r>
                      <a:endParaRPr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Growth Rate 2024</a:t>
                      </a:r>
                      <a:endParaRPr sz="1200"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Growth Rate 2028</a:t>
                      </a:r>
                      <a:endParaRPr sz="1200"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Stabecoins/Gold 2028</a:t>
                      </a:r>
                      <a:endParaRPr sz="1200"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</a:tr>
              <a:tr h="327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Low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15%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10%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18%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327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Moderate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20%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15%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18%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327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High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30%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20%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20%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</a:tbl>
          </a:graphicData>
        </a:graphic>
      </p:graphicFrame>
      <p:graphicFrame>
        <p:nvGraphicFramePr>
          <p:cNvPr id="1075" name="Google Shape;1075;p35"/>
          <p:cNvGraphicFramePr/>
          <p:nvPr/>
        </p:nvGraphicFramePr>
        <p:xfrm>
          <a:off x="4648206" y="2608750"/>
          <a:ext cx="4264700" cy="3000000"/>
        </p:xfrm>
        <a:graphic>
          <a:graphicData uri="http://schemas.openxmlformats.org/drawingml/2006/table">
            <a:tbl>
              <a:tblPr>
                <a:noFill/>
                <a:tableStyleId>{40C80F7D-2CE3-44E0-BB90-7D6B165C47AC}</a:tableStyleId>
              </a:tblPr>
              <a:tblGrid>
                <a:gridCol w="802625"/>
                <a:gridCol w="1083425"/>
                <a:gridCol w="1047400"/>
                <a:gridCol w="1331250"/>
              </a:tblGrid>
              <a:tr h="5124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Alt L1/L2</a:t>
                      </a:r>
                      <a:endParaRPr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Growth Rate 2024</a:t>
                      </a:r>
                      <a:endParaRPr sz="1200"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Growth Rate 2028</a:t>
                      </a:r>
                      <a:endParaRPr sz="1200"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Alt L1&amp;L2/ETH 2028</a:t>
                      </a:r>
                      <a:endParaRPr sz="1200"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</a:tr>
              <a:tr h="327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Low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50%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30%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0.05%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327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Moderate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80%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40%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0.11%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327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High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120%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50%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0.21%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079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80" name="Google Shape;1080;p36"/>
          <p:cNvCxnSpPr/>
          <p:nvPr/>
        </p:nvCxnSpPr>
        <p:spPr>
          <a:xfrm rot="10800000" flipH="1">
            <a:off x="178936" y="4587075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81" name="Google Shape;1081;p36"/>
          <p:cNvSpPr txBox="1"/>
          <p:nvPr/>
        </p:nvSpPr>
        <p:spPr>
          <a:xfrm>
            <a:off x="7109775" y="4858225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1082" name="Google Shape;1082;p36"/>
          <p:cNvCxnSpPr/>
          <p:nvPr/>
        </p:nvCxnSpPr>
        <p:spPr>
          <a:xfrm rot="10800000" flipH="1">
            <a:off x="178936" y="4587075"/>
            <a:ext cx="8678100" cy="9900"/>
          </a:xfrm>
          <a:prstGeom prst="straightConnector1">
            <a:avLst/>
          </a:prstGeom>
          <a:noFill/>
          <a:ln w="19050" cap="flat" cmpd="sng">
            <a:solidFill>
              <a:srgbClr val="254C9A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083" name="Google Shape;1083;p36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1084" name="Google Shape;1084;p36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85" name="Google Shape;1085;p36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86" name="Google Shape;1086;p36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87" name="Google Shape;1087;p36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88" name="Google Shape;1088;p36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89" name="Google Shape;1089;p36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90" name="Google Shape;1090;p36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91" name="Google Shape;1091;p36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092" name="Google Shape;1092;p36"/>
          <p:cNvGrpSpPr/>
          <p:nvPr/>
        </p:nvGrpSpPr>
        <p:grpSpPr>
          <a:xfrm>
            <a:off x="5224166" y="4690288"/>
            <a:ext cx="371504" cy="330515"/>
            <a:chOff x="2250625" y="238125"/>
            <a:chExt cx="3052625" cy="2731525"/>
          </a:xfrm>
        </p:grpSpPr>
        <p:sp>
          <p:nvSpPr>
            <p:cNvPr id="1093" name="Google Shape;1093;p36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94" name="Google Shape;1094;p36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95" name="Google Shape;1095;p36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96" name="Google Shape;1096;p36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97" name="Google Shape;1097;p36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98" name="Google Shape;1098;p36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99" name="Google Shape;1099;p36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00" name="Google Shape;1100;p36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101" name="Google Shape;1101;p36"/>
          <p:cNvGrpSpPr/>
          <p:nvPr/>
        </p:nvGrpSpPr>
        <p:grpSpPr>
          <a:xfrm>
            <a:off x="5708311" y="4696899"/>
            <a:ext cx="1051088" cy="330453"/>
            <a:chOff x="241550" y="3361525"/>
            <a:chExt cx="7044825" cy="2094125"/>
          </a:xfrm>
        </p:grpSpPr>
        <p:sp>
          <p:nvSpPr>
            <p:cNvPr id="1102" name="Google Shape;1102;p36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03" name="Google Shape;1103;p36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04" name="Google Shape;1104;p36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05" name="Google Shape;1105;p36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06" name="Google Shape;1106;p36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07" name="Google Shape;1107;p36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08" name="Google Shape;1108;p36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09" name="Google Shape;1109;p36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10" name="Google Shape;1110;p36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11" name="Google Shape;1111;p36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12" name="Google Shape;1112;p36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13" name="Google Shape;1113;p36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14" name="Google Shape;1114;p36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15" name="Google Shape;1115;p36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16" name="Google Shape;1116;p36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17" name="Google Shape;1117;p36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18" name="Google Shape;1118;p36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119" name="Google Shape;1119;p36"/>
          <p:cNvSpPr txBox="1"/>
          <p:nvPr/>
        </p:nvSpPr>
        <p:spPr>
          <a:xfrm>
            <a:off x="7125225" y="4596975"/>
            <a:ext cx="1990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Dec 31, 2023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1120" name="Google Shape;1120;p36"/>
          <p:cNvSpPr txBox="1"/>
          <p:nvPr/>
        </p:nvSpPr>
        <p:spPr>
          <a:xfrm>
            <a:off x="718625" y="94625"/>
            <a:ext cx="81105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100" b="1">
                <a:solidFill>
                  <a:schemeClr val="dk1"/>
                </a:solidFill>
              </a:rPr>
              <a:t>DCF Analysis - Assumptions </a:t>
            </a:r>
            <a:endParaRPr sz="2100" b="1"/>
          </a:p>
        </p:txBody>
      </p:sp>
      <p:sp>
        <p:nvSpPr>
          <p:cNvPr id="1121" name="Google Shape;1121;p36"/>
          <p:cNvSpPr txBox="1"/>
          <p:nvPr/>
        </p:nvSpPr>
        <p:spPr>
          <a:xfrm>
            <a:off x="85200" y="4596975"/>
            <a:ext cx="2916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Gryphsis Academy</a:t>
            </a:r>
            <a:endParaRPr sz="1000">
              <a:solidFill>
                <a:srgbClr val="666666"/>
              </a:solidFill>
            </a:endParaRPr>
          </a:p>
        </p:txBody>
      </p:sp>
      <p:pic>
        <p:nvPicPr>
          <p:cNvPr id="1122" name="Google Shape;1122;p36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78925" y="678700"/>
            <a:ext cx="8749799" cy="3847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126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27" name="Google Shape;1127;p37"/>
          <p:cNvCxnSpPr/>
          <p:nvPr/>
        </p:nvCxnSpPr>
        <p:spPr>
          <a:xfrm rot="10800000" flipH="1">
            <a:off x="178936" y="4587075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28" name="Google Shape;1128;p37"/>
          <p:cNvSpPr txBox="1"/>
          <p:nvPr/>
        </p:nvSpPr>
        <p:spPr>
          <a:xfrm>
            <a:off x="7109775" y="4858225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1129" name="Google Shape;1129;p37"/>
          <p:cNvCxnSpPr/>
          <p:nvPr/>
        </p:nvCxnSpPr>
        <p:spPr>
          <a:xfrm rot="10800000" flipH="1">
            <a:off x="178936" y="4587075"/>
            <a:ext cx="8678100" cy="9900"/>
          </a:xfrm>
          <a:prstGeom prst="straightConnector1">
            <a:avLst/>
          </a:prstGeom>
          <a:noFill/>
          <a:ln w="19050" cap="flat" cmpd="sng">
            <a:solidFill>
              <a:srgbClr val="254C9A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30" name="Google Shape;1130;p37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1131" name="Google Shape;1131;p37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32" name="Google Shape;1132;p37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33" name="Google Shape;1133;p37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34" name="Google Shape;1134;p37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35" name="Google Shape;1135;p37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36" name="Google Shape;1136;p37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37" name="Google Shape;1137;p37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38" name="Google Shape;1138;p37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139" name="Google Shape;1139;p37"/>
          <p:cNvGrpSpPr/>
          <p:nvPr/>
        </p:nvGrpSpPr>
        <p:grpSpPr>
          <a:xfrm>
            <a:off x="5224166" y="4690288"/>
            <a:ext cx="371504" cy="330515"/>
            <a:chOff x="2250625" y="238125"/>
            <a:chExt cx="3052625" cy="2731525"/>
          </a:xfrm>
        </p:grpSpPr>
        <p:sp>
          <p:nvSpPr>
            <p:cNvPr id="1140" name="Google Shape;1140;p37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41" name="Google Shape;1141;p37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42" name="Google Shape;1142;p37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43" name="Google Shape;1143;p37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44" name="Google Shape;1144;p37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45" name="Google Shape;1145;p37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46" name="Google Shape;1146;p37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47" name="Google Shape;1147;p37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148" name="Google Shape;1148;p37"/>
          <p:cNvGrpSpPr/>
          <p:nvPr/>
        </p:nvGrpSpPr>
        <p:grpSpPr>
          <a:xfrm>
            <a:off x="5708311" y="4696899"/>
            <a:ext cx="1051088" cy="330453"/>
            <a:chOff x="241550" y="3361525"/>
            <a:chExt cx="7044825" cy="2094125"/>
          </a:xfrm>
        </p:grpSpPr>
        <p:sp>
          <p:nvSpPr>
            <p:cNvPr id="1149" name="Google Shape;1149;p37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0" name="Google Shape;1150;p37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1" name="Google Shape;1151;p37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2" name="Google Shape;1152;p37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3" name="Google Shape;1153;p37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4" name="Google Shape;1154;p37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5" name="Google Shape;1155;p37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6" name="Google Shape;1156;p37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7" name="Google Shape;1157;p37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8" name="Google Shape;1158;p37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9" name="Google Shape;1159;p37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0" name="Google Shape;1160;p37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1" name="Google Shape;1161;p37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2" name="Google Shape;1162;p37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3" name="Google Shape;1163;p37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4" name="Google Shape;1164;p37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5" name="Google Shape;1165;p37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166" name="Google Shape;1166;p37"/>
          <p:cNvSpPr txBox="1"/>
          <p:nvPr/>
        </p:nvSpPr>
        <p:spPr>
          <a:xfrm>
            <a:off x="7125225" y="4596975"/>
            <a:ext cx="1990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May 20, 2023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1167" name="Google Shape;1167;p37"/>
          <p:cNvSpPr txBox="1"/>
          <p:nvPr/>
        </p:nvSpPr>
        <p:spPr>
          <a:xfrm>
            <a:off x="710750" y="202975"/>
            <a:ext cx="81105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100" b="1">
                <a:solidFill>
                  <a:schemeClr val="dk1"/>
                </a:solidFill>
              </a:rPr>
              <a:t>Regression Output </a:t>
            </a:r>
            <a:endParaRPr sz="2100" b="1"/>
          </a:p>
        </p:txBody>
      </p:sp>
      <p:sp>
        <p:nvSpPr>
          <p:cNvPr id="1168" name="Google Shape;1168;p37"/>
          <p:cNvSpPr txBox="1"/>
          <p:nvPr/>
        </p:nvSpPr>
        <p:spPr>
          <a:xfrm>
            <a:off x="85200" y="4596975"/>
            <a:ext cx="2916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Gryphsis Academy</a:t>
            </a:r>
            <a:endParaRPr sz="1000">
              <a:solidFill>
                <a:srgbClr val="666666"/>
              </a:solidFill>
            </a:endParaRPr>
          </a:p>
        </p:txBody>
      </p:sp>
      <p:pic>
        <p:nvPicPr>
          <p:cNvPr id="1169" name="Google Shape;1169;p37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85200" y="781975"/>
            <a:ext cx="8892944" cy="36314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173" name="Shape 1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74" name="Google Shape;1174;p38"/>
          <p:cNvCxnSpPr/>
          <p:nvPr/>
        </p:nvCxnSpPr>
        <p:spPr>
          <a:xfrm rot="10800000" flipH="1">
            <a:off x="178936" y="4053675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75" name="Google Shape;1175;p38"/>
          <p:cNvSpPr txBox="1"/>
          <p:nvPr/>
        </p:nvSpPr>
        <p:spPr>
          <a:xfrm>
            <a:off x="7109775" y="4324825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1176" name="Google Shape;1176;p38"/>
          <p:cNvCxnSpPr/>
          <p:nvPr/>
        </p:nvCxnSpPr>
        <p:spPr>
          <a:xfrm rot="10800000" flipH="1">
            <a:off x="178936" y="4053675"/>
            <a:ext cx="8678100" cy="9900"/>
          </a:xfrm>
          <a:prstGeom prst="straightConnector1">
            <a:avLst/>
          </a:prstGeom>
          <a:noFill/>
          <a:ln w="19050" cap="flat" cmpd="sng">
            <a:solidFill>
              <a:srgbClr val="254C9A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77" name="Google Shape;1177;p38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1178" name="Google Shape;1178;p38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79" name="Google Shape;1179;p38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80" name="Google Shape;1180;p38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81" name="Google Shape;1181;p38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82" name="Google Shape;1182;p38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83" name="Google Shape;1183;p38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84" name="Google Shape;1184;p38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85" name="Google Shape;1185;p38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186" name="Google Shape;1186;p38"/>
          <p:cNvGrpSpPr/>
          <p:nvPr/>
        </p:nvGrpSpPr>
        <p:grpSpPr>
          <a:xfrm>
            <a:off x="5224166" y="4156888"/>
            <a:ext cx="371504" cy="330515"/>
            <a:chOff x="2250625" y="238125"/>
            <a:chExt cx="3052625" cy="2731525"/>
          </a:xfrm>
        </p:grpSpPr>
        <p:sp>
          <p:nvSpPr>
            <p:cNvPr id="1187" name="Google Shape;1187;p38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88" name="Google Shape;1188;p38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89" name="Google Shape;1189;p38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90" name="Google Shape;1190;p38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91" name="Google Shape;1191;p38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92" name="Google Shape;1192;p38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93" name="Google Shape;1193;p38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94" name="Google Shape;1194;p38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195" name="Google Shape;1195;p38"/>
          <p:cNvGrpSpPr/>
          <p:nvPr/>
        </p:nvGrpSpPr>
        <p:grpSpPr>
          <a:xfrm>
            <a:off x="5708311" y="4163499"/>
            <a:ext cx="1051088" cy="330453"/>
            <a:chOff x="241550" y="3361525"/>
            <a:chExt cx="7044825" cy="2094125"/>
          </a:xfrm>
        </p:grpSpPr>
        <p:sp>
          <p:nvSpPr>
            <p:cNvPr id="1196" name="Google Shape;1196;p38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97" name="Google Shape;1197;p38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98" name="Google Shape;1198;p38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99" name="Google Shape;1199;p38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00" name="Google Shape;1200;p38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01" name="Google Shape;1201;p38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02" name="Google Shape;1202;p38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03" name="Google Shape;1203;p38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04" name="Google Shape;1204;p38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05" name="Google Shape;1205;p38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06" name="Google Shape;1206;p38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07" name="Google Shape;1207;p38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08" name="Google Shape;1208;p38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09" name="Google Shape;1209;p38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10" name="Google Shape;1210;p38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11" name="Google Shape;1211;p38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12" name="Google Shape;1212;p38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213" name="Google Shape;1213;p38"/>
          <p:cNvSpPr txBox="1"/>
          <p:nvPr/>
        </p:nvSpPr>
        <p:spPr>
          <a:xfrm>
            <a:off x="7125225" y="4063575"/>
            <a:ext cx="1990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May 20, 2023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1214" name="Google Shape;1214;p38"/>
          <p:cNvSpPr txBox="1"/>
          <p:nvPr/>
        </p:nvSpPr>
        <p:spPr>
          <a:xfrm>
            <a:off x="85200" y="4063575"/>
            <a:ext cx="2916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Gryphsis Academy</a:t>
            </a:r>
            <a:endParaRPr sz="1000">
              <a:solidFill>
                <a:srgbClr val="666666"/>
              </a:solidFill>
            </a:endParaRPr>
          </a:p>
        </p:txBody>
      </p:sp>
      <p:pic>
        <p:nvPicPr>
          <p:cNvPr id="1215" name="Google Shape;1215;p38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0" y="747800"/>
            <a:ext cx="8857024" cy="3205403"/>
          </a:xfrm>
          <a:prstGeom prst="rect">
            <a:avLst/>
          </a:prstGeom>
          <a:noFill/>
          <a:ln>
            <a:noFill/>
          </a:ln>
        </p:spPr>
      </p:pic>
      <p:sp>
        <p:nvSpPr>
          <p:cNvPr id="1216" name="Google Shape;1216;p38"/>
          <p:cNvSpPr txBox="1"/>
          <p:nvPr/>
        </p:nvSpPr>
        <p:spPr>
          <a:xfrm>
            <a:off x="718625" y="94625"/>
            <a:ext cx="8110500" cy="5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90204"/>
              <a:buNone/>
            </a:pPr>
            <a:r>
              <a:rPr lang="zh-CN" sz="2100" b="1">
                <a:solidFill>
                  <a:schemeClr val="dk1"/>
                </a:solidFill>
              </a:rPr>
              <a:t>Regression Output </a:t>
            </a:r>
            <a:endParaRPr sz="2100" b="1">
              <a:solidFill>
                <a:srgbClr val="000000"/>
              </a:solidFill>
            </a:endParaRPr>
          </a:p>
        </p:txBody>
      </p:sp>
      <p:sp>
        <p:nvSpPr>
          <p:cNvPr id="1217" name="Google Shape;1217;p38"/>
          <p:cNvSpPr txBox="1"/>
          <p:nvPr/>
        </p:nvSpPr>
        <p:spPr>
          <a:xfrm>
            <a:off x="718625" y="425875"/>
            <a:ext cx="81105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Discount Rate</a:t>
            </a:r>
            <a:endParaRPr sz="1000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221" name="Shape 1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22" name="Google Shape;1222;p39"/>
          <p:cNvCxnSpPr/>
          <p:nvPr/>
        </p:nvCxnSpPr>
        <p:spPr>
          <a:xfrm rot="10800000" flipH="1">
            <a:off x="178936" y="4587075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23" name="Google Shape;1223;p39"/>
          <p:cNvSpPr txBox="1"/>
          <p:nvPr/>
        </p:nvSpPr>
        <p:spPr>
          <a:xfrm>
            <a:off x="3330725" y="455325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1224" name="Google Shape;1224;p39"/>
          <p:cNvCxnSpPr/>
          <p:nvPr/>
        </p:nvCxnSpPr>
        <p:spPr>
          <a:xfrm rot="10800000" flipH="1">
            <a:off x="178936" y="4351150"/>
            <a:ext cx="4816800" cy="18900"/>
          </a:xfrm>
          <a:prstGeom prst="straightConnector1">
            <a:avLst/>
          </a:prstGeom>
          <a:noFill/>
          <a:ln w="19050" cap="flat" cmpd="sng">
            <a:solidFill>
              <a:srgbClr val="254C9A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25" name="Google Shape;1225;p39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1226" name="Google Shape;1226;p39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27" name="Google Shape;1227;p39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28" name="Google Shape;1228;p39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29" name="Google Shape;1229;p39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30" name="Google Shape;1230;p39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31" name="Google Shape;1231;p39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32" name="Google Shape;1232;p39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33" name="Google Shape;1233;p39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234" name="Google Shape;1234;p39"/>
          <p:cNvSpPr txBox="1"/>
          <p:nvPr/>
        </p:nvSpPr>
        <p:spPr>
          <a:xfrm>
            <a:off x="3330725" y="4359250"/>
            <a:ext cx="1990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May 20, 2023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1235" name="Google Shape;1235;p39"/>
          <p:cNvSpPr txBox="1"/>
          <p:nvPr/>
        </p:nvSpPr>
        <p:spPr>
          <a:xfrm>
            <a:off x="710750" y="202975"/>
            <a:ext cx="81105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100" b="1">
                <a:solidFill>
                  <a:schemeClr val="dk1"/>
                </a:solidFill>
              </a:rPr>
              <a:t>Rate of Return </a:t>
            </a:r>
            <a:endParaRPr sz="2100" b="1"/>
          </a:p>
        </p:txBody>
      </p:sp>
      <p:sp>
        <p:nvSpPr>
          <p:cNvPr id="1236" name="Google Shape;1236;p39"/>
          <p:cNvSpPr txBox="1"/>
          <p:nvPr/>
        </p:nvSpPr>
        <p:spPr>
          <a:xfrm>
            <a:off x="76200" y="4359250"/>
            <a:ext cx="2916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Gryphsis Academy</a:t>
            </a:r>
            <a:endParaRPr sz="1000">
              <a:solidFill>
                <a:srgbClr val="666666"/>
              </a:solidFill>
            </a:endParaRPr>
          </a:p>
        </p:txBody>
      </p:sp>
      <p:grpSp>
        <p:nvGrpSpPr>
          <p:cNvPr id="1237" name="Google Shape;1237;p39"/>
          <p:cNvGrpSpPr/>
          <p:nvPr/>
        </p:nvGrpSpPr>
        <p:grpSpPr>
          <a:xfrm>
            <a:off x="1784666" y="4438488"/>
            <a:ext cx="371504" cy="330515"/>
            <a:chOff x="2250625" y="238125"/>
            <a:chExt cx="3052625" cy="2731525"/>
          </a:xfrm>
        </p:grpSpPr>
        <p:sp>
          <p:nvSpPr>
            <p:cNvPr id="1238" name="Google Shape;1238;p39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39" name="Google Shape;1239;p39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40" name="Google Shape;1240;p39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41" name="Google Shape;1241;p39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42" name="Google Shape;1242;p39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43" name="Google Shape;1243;p39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44" name="Google Shape;1244;p39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45" name="Google Shape;1245;p39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1246" name="Google Shape;1246;p39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85350" y="784338"/>
            <a:ext cx="4857875" cy="33899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47" name="Google Shape;1247;p39"/>
          <p:cNvGrpSpPr/>
          <p:nvPr/>
        </p:nvGrpSpPr>
        <p:grpSpPr>
          <a:xfrm>
            <a:off x="2245136" y="4438499"/>
            <a:ext cx="1051088" cy="330453"/>
            <a:chOff x="241550" y="3361525"/>
            <a:chExt cx="7044825" cy="2094125"/>
          </a:xfrm>
        </p:grpSpPr>
        <p:sp>
          <p:nvSpPr>
            <p:cNvPr id="1248" name="Google Shape;1248;p39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49" name="Google Shape;1249;p39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50" name="Google Shape;1250;p39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51" name="Google Shape;1251;p39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52" name="Google Shape;1252;p39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53" name="Google Shape;1253;p39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54" name="Google Shape;1254;p39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55" name="Google Shape;1255;p39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56" name="Google Shape;1256;p39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57" name="Google Shape;1257;p39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58" name="Google Shape;1258;p39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59" name="Google Shape;1259;p39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60" name="Google Shape;1260;p39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61" name="Google Shape;1261;p39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62" name="Google Shape;1262;p39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63" name="Google Shape;1263;p39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64" name="Google Shape;1264;p39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69" name="Google Shape;1269;p40"/>
          <p:cNvCxnSpPr/>
          <p:nvPr/>
        </p:nvCxnSpPr>
        <p:spPr>
          <a:xfrm rot="10800000" flipH="1">
            <a:off x="206911" y="4571075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70" name="Google Shape;1270;p40"/>
          <p:cNvSpPr txBox="1"/>
          <p:nvPr/>
        </p:nvSpPr>
        <p:spPr>
          <a:xfrm>
            <a:off x="5385150" y="4842225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1271" name="Google Shape;1271;p40"/>
          <p:cNvCxnSpPr/>
          <p:nvPr/>
        </p:nvCxnSpPr>
        <p:spPr>
          <a:xfrm rot="10800000" flipH="1">
            <a:off x="206911" y="4565375"/>
            <a:ext cx="7205100" cy="15600"/>
          </a:xfrm>
          <a:prstGeom prst="straightConnector1">
            <a:avLst/>
          </a:prstGeom>
          <a:noFill/>
          <a:ln w="19050" cap="flat" cmpd="sng">
            <a:solidFill>
              <a:srgbClr val="254C9A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72" name="Google Shape;1272;p40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1273" name="Google Shape;1273;p40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74" name="Google Shape;1274;p40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75" name="Google Shape;1275;p40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76" name="Google Shape;1276;p40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77" name="Google Shape;1277;p40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78" name="Google Shape;1278;p40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79" name="Google Shape;1279;p40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80" name="Google Shape;1280;p40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281" name="Google Shape;1281;p40"/>
          <p:cNvGrpSpPr/>
          <p:nvPr/>
        </p:nvGrpSpPr>
        <p:grpSpPr>
          <a:xfrm>
            <a:off x="3499541" y="4674288"/>
            <a:ext cx="371504" cy="330515"/>
            <a:chOff x="2250625" y="238125"/>
            <a:chExt cx="3052625" cy="2731525"/>
          </a:xfrm>
        </p:grpSpPr>
        <p:sp>
          <p:nvSpPr>
            <p:cNvPr id="1282" name="Google Shape;1282;p40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83" name="Google Shape;1283;p40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84" name="Google Shape;1284;p40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85" name="Google Shape;1285;p40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86" name="Google Shape;1286;p40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87" name="Google Shape;1287;p40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88" name="Google Shape;1288;p40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89" name="Google Shape;1289;p40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290" name="Google Shape;1290;p40"/>
          <p:cNvGrpSpPr/>
          <p:nvPr/>
        </p:nvGrpSpPr>
        <p:grpSpPr>
          <a:xfrm>
            <a:off x="3983686" y="4680899"/>
            <a:ext cx="1051088" cy="330453"/>
            <a:chOff x="241550" y="3361525"/>
            <a:chExt cx="7044825" cy="2094125"/>
          </a:xfrm>
        </p:grpSpPr>
        <p:sp>
          <p:nvSpPr>
            <p:cNvPr id="1291" name="Google Shape;1291;p40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92" name="Google Shape;1292;p40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93" name="Google Shape;1293;p40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94" name="Google Shape;1294;p40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95" name="Google Shape;1295;p40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96" name="Google Shape;1296;p40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97" name="Google Shape;1297;p40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98" name="Google Shape;1298;p40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99" name="Google Shape;1299;p40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00" name="Google Shape;1300;p40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01" name="Google Shape;1301;p40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02" name="Google Shape;1302;p40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03" name="Google Shape;1303;p40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04" name="Google Shape;1304;p40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05" name="Google Shape;1305;p40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06" name="Google Shape;1306;p40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07" name="Google Shape;1307;p40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308" name="Google Shape;1308;p40"/>
          <p:cNvSpPr txBox="1"/>
          <p:nvPr/>
        </p:nvSpPr>
        <p:spPr>
          <a:xfrm>
            <a:off x="5400600" y="4580975"/>
            <a:ext cx="1990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Dec 31, 2023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1309" name="Google Shape;1309;p40"/>
          <p:cNvSpPr txBox="1"/>
          <p:nvPr/>
        </p:nvSpPr>
        <p:spPr>
          <a:xfrm>
            <a:off x="718625" y="94625"/>
            <a:ext cx="81105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100" b="1">
                <a:solidFill>
                  <a:schemeClr val="dk1"/>
                </a:solidFill>
              </a:rPr>
              <a:t>Radiant Total Fees Projection</a:t>
            </a:r>
            <a:endParaRPr sz="2100" b="1">
              <a:solidFill>
                <a:schemeClr val="dk1"/>
              </a:solidFill>
            </a:endParaRPr>
          </a:p>
        </p:txBody>
      </p:sp>
      <p:sp>
        <p:nvSpPr>
          <p:cNvPr id="1310" name="Google Shape;1310;p40"/>
          <p:cNvSpPr txBox="1"/>
          <p:nvPr/>
        </p:nvSpPr>
        <p:spPr>
          <a:xfrm>
            <a:off x="113175" y="4580975"/>
            <a:ext cx="2916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Gryphsis Academy</a:t>
            </a:r>
            <a:endParaRPr sz="1000">
              <a:solidFill>
                <a:srgbClr val="666666"/>
              </a:solidFill>
            </a:endParaRPr>
          </a:p>
        </p:txBody>
      </p:sp>
      <p:pic>
        <p:nvPicPr>
          <p:cNvPr id="1311" name="Google Shape;1311;p40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862975" y="491175"/>
            <a:ext cx="5955226" cy="404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315" name="Shape 1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16" name="Google Shape;1316;p41"/>
          <p:cNvCxnSpPr/>
          <p:nvPr/>
        </p:nvCxnSpPr>
        <p:spPr>
          <a:xfrm rot="10800000" flipH="1">
            <a:off x="206911" y="4342475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17" name="Google Shape;1317;p41"/>
          <p:cNvSpPr txBox="1"/>
          <p:nvPr/>
        </p:nvSpPr>
        <p:spPr>
          <a:xfrm>
            <a:off x="5385150" y="4613625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1318" name="Google Shape;1318;p41"/>
          <p:cNvCxnSpPr/>
          <p:nvPr/>
        </p:nvCxnSpPr>
        <p:spPr>
          <a:xfrm rot="10800000" flipH="1">
            <a:off x="206911" y="4336775"/>
            <a:ext cx="7205100" cy="15600"/>
          </a:xfrm>
          <a:prstGeom prst="straightConnector1">
            <a:avLst/>
          </a:prstGeom>
          <a:noFill/>
          <a:ln w="19050" cap="flat" cmpd="sng">
            <a:solidFill>
              <a:srgbClr val="254C9A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19" name="Google Shape;1319;p41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1320" name="Google Shape;1320;p41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21" name="Google Shape;1321;p41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22" name="Google Shape;1322;p41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23" name="Google Shape;1323;p41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24" name="Google Shape;1324;p41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25" name="Google Shape;1325;p41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26" name="Google Shape;1326;p41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27" name="Google Shape;1327;p41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328" name="Google Shape;1328;p41"/>
          <p:cNvGrpSpPr/>
          <p:nvPr/>
        </p:nvGrpSpPr>
        <p:grpSpPr>
          <a:xfrm>
            <a:off x="3499541" y="4445688"/>
            <a:ext cx="371504" cy="330515"/>
            <a:chOff x="2250625" y="238125"/>
            <a:chExt cx="3052625" cy="2731525"/>
          </a:xfrm>
        </p:grpSpPr>
        <p:sp>
          <p:nvSpPr>
            <p:cNvPr id="1329" name="Google Shape;1329;p41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30" name="Google Shape;1330;p41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31" name="Google Shape;1331;p41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32" name="Google Shape;1332;p41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33" name="Google Shape;1333;p41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34" name="Google Shape;1334;p41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35" name="Google Shape;1335;p41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36" name="Google Shape;1336;p41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337" name="Google Shape;1337;p41"/>
          <p:cNvGrpSpPr/>
          <p:nvPr/>
        </p:nvGrpSpPr>
        <p:grpSpPr>
          <a:xfrm>
            <a:off x="3983686" y="4452299"/>
            <a:ext cx="1051088" cy="330453"/>
            <a:chOff x="241550" y="3361525"/>
            <a:chExt cx="7044825" cy="2094125"/>
          </a:xfrm>
        </p:grpSpPr>
        <p:sp>
          <p:nvSpPr>
            <p:cNvPr id="1338" name="Google Shape;1338;p41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39" name="Google Shape;1339;p41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40" name="Google Shape;1340;p41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41" name="Google Shape;1341;p41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42" name="Google Shape;1342;p41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43" name="Google Shape;1343;p41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44" name="Google Shape;1344;p41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45" name="Google Shape;1345;p41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46" name="Google Shape;1346;p41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47" name="Google Shape;1347;p41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48" name="Google Shape;1348;p41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49" name="Google Shape;1349;p41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50" name="Google Shape;1350;p41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51" name="Google Shape;1351;p41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52" name="Google Shape;1352;p41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53" name="Google Shape;1353;p41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54" name="Google Shape;1354;p41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355" name="Google Shape;1355;p41"/>
          <p:cNvSpPr txBox="1"/>
          <p:nvPr/>
        </p:nvSpPr>
        <p:spPr>
          <a:xfrm>
            <a:off x="5400600" y="4352375"/>
            <a:ext cx="1990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Dec 31, 2023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1356" name="Google Shape;1356;p41"/>
          <p:cNvSpPr txBox="1"/>
          <p:nvPr/>
        </p:nvSpPr>
        <p:spPr>
          <a:xfrm>
            <a:off x="718625" y="94625"/>
            <a:ext cx="81105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100" b="1">
                <a:solidFill>
                  <a:schemeClr val="dk1"/>
                </a:solidFill>
              </a:rPr>
              <a:t>Radiant TVL Projection</a:t>
            </a:r>
            <a:endParaRPr sz="2100" b="1">
              <a:solidFill>
                <a:schemeClr val="dk1"/>
              </a:solidFill>
            </a:endParaRPr>
          </a:p>
        </p:txBody>
      </p:sp>
      <p:sp>
        <p:nvSpPr>
          <p:cNvPr id="1357" name="Google Shape;1357;p41"/>
          <p:cNvSpPr txBox="1"/>
          <p:nvPr/>
        </p:nvSpPr>
        <p:spPr>
          <a:xfrm>
            <a:off x="113175" y="4352375"/>
            <a:ext cx="2916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Gryphsis Academy</a:t>
            </a:r>
            <a:endParaRPr sz="1000">
              <a:solidFill>
                <a:srgbClr val="666666"/>
              </a:solidFill>
            </a:endParaRPr>
          </a:p>
        </p:txBody>
      </p:sp>
      <p:pic>
        <p:nvPicPr>
          <p:cNvPr id="1358" name="Google Shape;1358;p41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838475" y="517250"/>
            <a:ext cx="6253981" cy="372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362" name="Shape 1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63" name="Google Shape;1363;p42"/>
          <p:cNvCxnSpPr/>
          <p:nvPr/>
        </p:nvCxnSpPr>
        <p:spPr>
          <a:xfrm rot="10800000" flipH="1">
            <a:off x="206911" y="4571075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64" name="Google Shape;1364;p42"/>
          <p:cNvSpPr txBox="1"/>
          <p:nvPr/>
        </p:nvSpPr>
        <p:spPr>
          <a:xfrm>
            <a:off x="5689950" y="4842225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1365" name="Google Shape;1365;p42"/>
          <p:cNvCxnSpPr/>
          <p:nvPr/>
        </p:nvCxnSpPr>
        <p:spPr>
          <a:xfrm>
            <a:off x="206911" y="4580975"/>
            <a:ext cx="7117200" cy="3900"/>
          </a:xfrm>
          <a:prstGeom prst="straightConnector1">
            <a:avLst/>
          </a:prstGeom>
          <a:noFill/>
          <a:ln w="19050" cap="flat" cmpd="sng">
            <a:solidFill>
              <a:srgbClr val="254C9A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66" name="Google Shape;1366;p42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1367" name="Google Shape;1367;p42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68" name="Google Shape;1368;p42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69" name="Google Shape;1369;p42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70" name="Google Shape;1370;p42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71" name="Google Shape;1371;p42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72" name="Google Shape;1372;p42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73" name="Google Shape;1373;p42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74" name="Google Shape;1374;p42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375" name="Google Shape;1375;p42"/>
          <p:cNvGrpSpPr/>
          <p:nvPr/>
        </p:nvGrpSpPr>
        <p:grpSpPr>
          <a:xfrm>
            <a:off x="3804341" y="4674288"/>
            <a:ext cx="371504" cy="330515"/>
            <a:chOff x="2250625" y="238125"/>
            <a:chExt cx="3052625" cy="2731525"/>
          </a:xfrm>
        </p:grpSpPr>
        <p:sp>
          <p:nvSpPr>
            <p:cNvPr id="1376" name="Google Shape;1376;p42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77" name="Google Shape;1377;p42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78" name="Google Shape;1378;p42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79" name="Google Shape;1379;p42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80" name="Google Shape;1380;p42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81" name="Google Shape;1381;p42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82" name="Google Shape;1382;p42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83" name="Google Shape;1383;p42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384" name="Google Shape;1384;p42"/>
          <p:cNvGrpSpPr/>
          <p:nvPr/>
        </p:nvGrpSpPr>
        <p:grpSpPr>
          <a:xfrm>
            <a:off x="4288486" y="4680899"/>
            <a:ext cx="1051088" cy="330453"/>
            <a:chOff x="241550" y="3361525"/>
            <a:chExt cx="7044825" cy="2094125"/>
          </a:xfrm>
        </p:grpSpPr>
        <p:sp>
          <p:nvSpPr>
            <p:cNvPr id="1385" name="Google Shape;1385;p42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86" name="Google Shape;1386;p42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87" name="Google Shape;1387;p42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88" name="Google Shape;1388;p42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89" name="Google Shape;1389;p42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90" name="Google Shape;1390;p42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91" name="Google Shape;1391;p42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92" name="Google Shape;1392;p42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93" name="Google Shape;1393;p42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94" name="Google Shape;1394;p42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95" name="Google Shape;1395;p42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96" name="Google Shape;1396;p42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97" name="Google Shape;1397;p42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98" name="Google Shape;1398;p42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99" name="Google Shape;1399;p42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00" name="Google Shape;1400;p42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01" name="Google Shape;1401;p42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402" name="Google Shape;1402;p42"/>
          <p:cNvSpPr txBox="1"/>
          <p:nvPr/>
        </p:nvSpPr>
        <p:spPr>
          <a:xfrm>
            <a:off x="5705400" y="4580975"/>
            <a:ext cx="1990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Dec 31, 2023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1403" name="Google Shape;1403;p42"/>
          <p:cNvSpPr txBox="1"/>
          <p:nvPr/>
        </p:nvSpPr>
        <p:spPr>
          <a:xfrm>
            <a:off x="718625" y="94625"/>
            <a:ext cx="81105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100" b="1">
                <a:solidFill>
                  <a:schemeClr val="dk1"/>
                </a:solidFill>
              </a:rPr>
              <a:t>DCF Analysis - Moderate Case</a:t>
            </a:r>
            <a:endParaRPr sz="2100" b="1"/>
          </a:p>
        </p:txBody>
      </p:sp>
      <p:sp>
        <p:nvSpPr>
          <p:cNvPr id="1404" name="Google Shape;1404;p42"/>
          <p:cNvSpPr txBox="1"/>
          <p:nvPr/>
        </p:nvSpPr>
        <p:spPr>
          <a:xfrm>
            <a:off x="113175" y="4580975"/>
            <a:ext cx="2916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Gryphsis Academy</a:t>
            </a:r>
            <a:endParaRPr sz="1000">
              <a:solidFill>
                <a:srgbClr val="666666"/>
              </a:solidFill>
            </a:endParaRPr>
          </a:p>
        </p:txBody>
      </p:sp>
      <p:pic>
        <p:nvPicPr>
          <p:cNvPr id="1405" name="Google Shape;1405;p42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206900" y="662625"/>
            <a:ext cx="7195048" cy="385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409" name="Shape 1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10" name="Google Shape;1410;p43"/>
          <p:cNvCxnSpPr/>
          <p:nvPr/>
        </p:nvCxnSpPr>
        <p:spPr>
          <a:xfrm rot="10800000" flipH="1">
            <a:off x="206911" y="3885275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11" name="Google Shape;1411;p43"/>
          <p:cNvSpPr txBox="1"/>
          <p:nvPr/>
        </p:nvSpPr>
        <p:spPr>
          <a:xfrm>
            <a:off x="7137750" y="4156425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1412" name="Google Shape;1412;p43"/>
          <p:cNvCxnSpPr/>
          <p:nvPr/>
        </p:nvCxnSpPr>
        <p:spPr>
          <a:xfrm rot="10800000" flipH="1">
            <a:off x="206911" y="3885275"/>
            <a:ext cx="8678100" cy="9900"/>
          </a:xfrm>
          <a:prstGeom prst="straightConnector1">
            <a:avLst/>
          </a:prstGeom>
          <a:noFill/>
          <a:ln w="19050" cap="flat" cmpd="sng">
            <a:solidFill>
              <a:srgbClr val="254C9A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413" name="Google Shape;1413;p43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1414" name="Google Shape;1414;p43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15" name="Google Shape;1415;p43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16" name="Google Shape;1416;p43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17" name="Google Shape;1417;p43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18" name="Google Shape;1418;p43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19" name="Google Shape;1419;p43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20" name="Google Shape;1420;p43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21" name="Google Shape;1421;p43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422" name="Google Shape;1422;p43"/>
          <p:cNvGrpSpPr/>
          <p:nvPr/>
        </p:nvGrpSpPr>
        <p:grpSpPr>
          <a:xfrm>
            <a:off x="5252141" y="3988488"/>
            <a:ext cx="371504" cy="330515"/>
            <a:chOff x="2250625" y="238125"/>
            <a:chExt cx="3052625" cy="2731525"/>
          </a:xfrm>
        </p:grpSpPr>
        <p:sp>
          <p:nvSpPr>
            <p:cNvPr id="1423" name="Google Shape;1423;p43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24" name="Google Shape;1424;p43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25" name="Google Shape;1425;p43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26" name="Google Shape;1426;p43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27" name="Google Shape;1427;p43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28" name="Google Shape;1428;p43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29" name="Google Shape;1429;p43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30" name="Google Shape;1430;p43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431" name="Google Shape;1431;p43"/>
          <p:cNvGrpSpPr/>
          <p:nvPr/>
        </p:nvGrpSpPr>
        <p:grpSpPr>
          <a:xfrm>
            <a:off x="5736286" y="3995099"/>
            <a:ext cx="1051088" cy="330453"/>
            <a:chOff x="241550" y="3361525"/>
            <a:chExt cx="7044825" cy="2094125"/>
          </a:xfrm>
        </p:grpSpPr>
        <p:sp>
          <p:nvSpPr>
            <p:cNvPr id="1432" name="Google Shape;1432;p43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33" name="Google Shape;1433;p43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34" name="Google Shape;1434;p43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35" name="Google Shape;1435;p43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36" name="Google Shape;1436;p43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37" name="Google Shape;1437;p43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38" name="Google Shape;1438;p43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39" name="Google Shape;1439;p43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40" name="Google Shape;1440;p43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41" name="Google Shape;1441;p43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42" name="Google Shape;1442;p43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43" name="Google Shape;1443;p43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44" name="Google Shape;1444;p43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45" name="Google Shape;1445;p43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46" name="Google Shape;1446;p43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47" name="Google Shape;1447;p43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48" name="Google Shape;1448;p43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449" name="Google Shape;1449;p43"/>
          <p:cNvSpPr txBox="1"/>
          <p:nvPr/>
        </p:nvSpPr>
        <p:spPr>
          <a:xfrm>
            <a:off x="7153200" y="3895175"/>
            <a:ext cx="1990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Dec 31, 2023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1450" name="Google Shape;1450;p43"/>
          <p:cNvSpPr txBox="1"/>
          <p:nvPr/>
        </p:nvSpPr>
        <p:spPr>
          <a:xfrm>
            <a:off x="718625" y="94625"/>
            <a:ext cx="81105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100" b="1">
                <a:solidFill>
                  <a:schemeClr val="dk1"/>
                </a:solidFill>
              </a:rPr>
              <a:t>DCF</a:t>
            </a:r>
            <a:r>
              <a:rPr lang="zh-CN" sz="2100" b="1">
                <a:solidFill>
                  <a:schemeClr val="dk1"/>
                </a:solidFill>
              </a:rPr>
              <a:t> Analysis - Moderate Case</a:t>
            </a:r>
            <a:endParaRPr sz="2100" b="1"/>
          </a:p>
        </p:txBody>
      </p:sp>
      <p:sp>
        <p:nvSpPr>
          <p:cNvPr id="1451" name="Google Shape;1451;p43"/>
          <p:cNvSpPr txBox="1"/>
          <p:nvPr/>
        </p:nvSpPr>
        <p:spPr>
          <a:xfrm>
            <a:off x="113175" y="3895175"/>
            <a:ext cx="2916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Gryphsis Academy</a:t>
            </a:r>
            <a:endParaRPr sz="1000">
              <a:solidFill>
                <a:srgbClr val="666666"/>
              </a:solidFill>
            </a:endParaRPr>
          </a:p>
        </p:txBody>
      </p:sp>
      <p:pic>
        <p:nvPicPr>
          <p:cNvPr id="1452" name="Google Shape;1452;p43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13175" y="904900"/>
            <a:ext cx="8857774" cy="265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456" name="Shape 1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57" name="Google Shape;1457;p44"/>
          <p:cNvCxnSpPr/>
          <p:nvPr/>
        </p:nvCxnSpPr>
        <p:spPr>
          <a:xfrm rot="10800000" flipH="1">
            <a:off x="206911" y="4342475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58" name="Google Shape;1458;p44"/>
          <p:cNvSpPr txBox="1"/>
          <p:nvPr/>
        </p:nvSpPr>
        <p:spPr>
          <a:xfrm>
            <a:off x="7137750" y="4613625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1459" name="Google Shape;1459;p44"/>
          <p:cNvCxnSpPr/>
          <p:nvPr/>
        </p:nvCxnSpPr>
        <p:spPr>
          <a:xfrm rot="10800000" flipH="1">
            <a:off x="206911" y="4342475"/>
            <a:ext cx="8678100" cy="9900"/>
          </a:xfrm>
          <a:prstGeom prst="straightConnector1">
            <a:avLst/>
          </a:prstGeom>
          <a:noFill/>
          <a:ln w="19050" cap="flat" cmpd="sng">
            <a:solidFill>
              <a:srgbClr val="254C9A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460" name="Google Shape;1460;p44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1461" name="Google Shape;1461;p44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62" name="Google Shape;1462;p44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63" name="Google Shape;1463;p44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64" name="Google Shape;1464;p44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65" name="Google Shape;1465;p44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66" name="Google Shape;1466;p44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67" name="Google Shape;1467;p44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68" name="Google Shape;1468;p44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469" name="Google Shape;1469;p44"/>
          <p:cNvGrpSpPr/>
          <p:nvPr/>
        </p:nvGrpSpPr>
        <p:grpSpPr>
          <a:xfrm>
            <a:off x="5252141" y="4445688"/>
            <a:ext cx="371504" cy="330515"/>
            <a:chOff x="2250625" y="238125"/>
            <a:chExt cx="3052625" cy="2731525"/>
          </a:xfrm>
        </p:grpSpPr>
        <p:sp>
          <p:nvSpPr>
            <p:cNvPr id="1470" name="Google Shape;1470;p44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71" name="Google Shape;1471;p44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72" name="Google Shape;1472;p44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73" name="Google Shape;1473;p44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74" name="Google Shape;1474;p44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75" name="Google Shape;1475;p44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76" name="Google Shape;1476;p44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77" name="Google Shape;1477;p44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478" name="Google Shape;1478;p44"/>
          <p:cNvGrpSpPr/>
          <p:nvPr/>
        </p:nvGrpSpPr>
        <p:grpSpPr>
          <a:xfrm>
            <a:off x="5736286" y="4452299"/>
            <a:ext cx="1051088" cy="330453"/>
            <a:chOff x="241550" y="3361525"/>
            <a:chExt cx="7044825" cy="2094125"/>
          </a:xfrm>
        </p:grpSpPr>
        <p:sp>
          <p:nvSpPr>
            <p:cNvPr id="1479" name="Google Shape;1479;p44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80" name="Google Shape;1480;p44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81" name="Google Shape;1481;p44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82" name="Google Shape;1482;p44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83" name="Google Shape;1483;p44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84" name="Google Shape;1484;p44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85" name="Google Shape;1485;p44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86" name="Google Shape;1486;p44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87" name="Google Shape;1487;p44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88" name="Google Shape;1488;p44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89" name="Google Shape;1489;p44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90" name="Google Shape;1490;p44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91" name="Google Shape;1491;p44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92" name="Google Shape;1492;p44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93" name="Google Shape;1493;p44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94" name="Google Shape;1494;p44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95" name="Google Shape;1495;p44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496" name="Google Shape;1496;p44"/>
          <p:cNvSpPr txBox="1"/>
          <p:nvPr/>
        </p:nvSpPr>
        <p:spPr>
          <a:xfrm>
            <a:off x="7153200" y="4352375"/>
            <a:ext cx="1990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Dec 31, 2023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1497" name="Google Shape;1497;p44"/>
          <p:cNvSpPr txBox="1"/>
          <p:nvPr/>
        </p:nvSpPr>
        <p:spPr>
          <a:xfrm>
            <a:off x="718625" y="94625"/>
            <a:ext cx="81105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100" b="1">
                <a:solidFill>
                  <a:schemeClr val="dk1"/>
                </a:solidFill>
              </a:rPr>
              <a:t>Sensitivity</a:t>
            </a:r>
            <a:r>
              <a:rPr lang="zh-CN" sz="2100" b="1">
                <a:solidFill>
                  <a:schemeClr val="dk1"/>
                </a:solidFill>
              </a:rPr>
              <a:t> Analysis of RDNT Value &amp; Price</a:t>
            </a:r>
            <a:endParaRPr sz="2100" b="1"/>
          </a:p>
        </p:txBody>
      </p:sp>
      <p:sp>
        <p:nvSpPr>
          <p:cNvPr id="1498" name="Google Shape;1498;p44"/>
          <p:cNvSpPr txBox="1"/>
          <p:nvPr/>
        </p:nvSpPr>
        <p:spPr>
          <a:xfrm>
            <a:off x="113175" y="4352375"/>
            <a:ext cx="2916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Gryphsis Academy</a:t>
            </a:r>
            <a:endParaRPr sz="1000">
              <a:solidFill>
                <a:srgbClr val="666666"/>
              </a:solidFill>
            </a:endParaRPr>
          </a:p>
        </p:txBody>
      </p:sp>
      <p:pic>
        <p:nvPicPr>
          <p:cNvPr id="1499" name="Google Shape;1499;p44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206900" y="903125"/>
            <a:ext cx="8678102" cy="324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4" name="Google Shape;164;p16"/>
          <p:cNvCxnSpPr/>
          <p:nvPr/>
        </p:nvCxnSpPr>
        <p:spPr>
          <a:xfrm rot="10800000" flipH="1">
            <a:off x="222436" y="455730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5" name="Google Shape;165;p16"/>
          <p:cNvSpPr txBox="1"/>
          <p:nvPr/>
        </p:nvSpPr>
        <p:spPr>
          <a:xfrm>
            <a:off x="877570" y="55245"/>
            <a:ext cx="5695315" cy="462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indent="0">
              <a:buNone/>
            </a:pPr>
            <a:r>
              <a:rPr lang="zh-CN" altLang="en-US" sz="1800" b="1">
                <a:solidFill>
                  <a:schemeClr val="dk1"/>
                </a:solidFill>
              </a:rPr>
              <a:t>并行</a:t>
            </a:r>
            <a:r>
              <a:rPr lang="en-US" altLang="zh-CN" sz="1800" b="1">
                <a:solidFill>
                  <a:schemeClr val="dk1"/>
                </a:solidFill>
              </a:rPr>
              <a:t>EVM</a:t>
            </a:r>
            <a:r>
              <a:rPr lang="zh-CN" altLang="en-US" sz="1800" b="1">
                <a:solidFill>
                  <a:schemeClr val="dk1"/>
                </a:solidFill>
              </a:rPr>
              <a:t>叙事项目一览（按流通市值从高到低）</a:t>
            </a:r>
            <a:endParaRPr lang="en-US" altLang="zh-CN" sz="1800" b="1">
              <a:solidFill>
                <a:schemeClr val="dk1"/>
              </a:solidFill>
            </a:endParaRPr>
          </a:p>
        </p:txBody>
      </p:sp>
      <p:sp>
        <p:nvSpPr>
          <p:cNvPr id="166" name="Google Shape;166;p16"/>
          <p:cNvSpPr txBox="1"/>
          <p:nvPr/>
        </p:nvSpPr>
        <p:spPr>
          <a:xfrm>
            <a:off x="377689" y="4713251"/>
            <a:ext cx="4419600" cy="339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indent="0">
              <a:buNone/>
            </a:pPr>
            <a:r>
              <a:rPr lang="zh-CN" sz="1000">
                <a:solidFill>
                  <a:srgbClr val="666666"/>
                </a:solidFill>
              </a:rPr>
              <a:t>Source: </a:t>
            </a:r>
            <a:r>
              <a:rPr lang="en-US" altLang="zh-CN" sz="1000">
                <a:solidFill>
                  <a:srgbClr val="666666"/>
                </a:solidFill>
              </a:rPr>
              <a:t>CoinMarketCap, RootData</a:t>
            </a:r>
            <a:endParaRPr lang="en-US" altLang="zh-CN" sz="1000">
              <a:solidFill>
                <a:srgbClr val="666666"/>
              </a:solidFill>
            </a:endParaRPr>
          </a:p>
        </p:txBody>
      </p:sp>
      <p:sp>
        <p:nvSpPr>
          <p:cNvPr id="167" name="Google Shape;167;p16"/>
          <p:cNvSpPr txBox="1"/>
          <p:nvPr/>
        </p:nvSpPr>
        <p:spPr>
          <a:xfrm>
            <a:off x="6051850" y="4712930"/>
            <a:ext cx="1990800" cy="339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indent="0">
              <a:buNone/>
            </a:pPr>
            <a:r>
              <a:rPr lang="zh-CN" sz="1000">
                <a:solidFill>
                  <a:srgbClr val="666666"/>
                </a:solidFill>
              </a:rPr>
              <a:t>Date as of</a:t>
            </a:r>
            <a:r>
              <a:rPr lang="en-US" altLang="zh-CN" sz="1000">
                <a:solidFill>
                  <a:srgbClr val="666666"/>
                </a:solidFill>
              </a:rPr>
              <a:t> Apr 2</a:t>
            </a:r>
            <a:r>
              <a:rPr lang="zh-CN" sz="1000">
                <a:solidFill>
                  <a:srgbClr val="666666"/>
                </a:solidFill>
              </a:rPr>
              <a:t> , 202</a:t>
            </a:r>
            <a:r>
              <a:rPr lang="en-US" altLang="zh-CN" sz="1000">
                <a:solidFill>
                  <a:srgbClr val="666666"/>
                </a:solidFill>
              </a:rPr>
              <a:t>4</a:t>
            </a:r>
            <a:endParaRPr lang="en-US" altLang="zh-CN" sz="1000">
              <a:solidFill>
                <a:srgbClr val="666666"/>
              </a:solidFill>
            </a:endParaRPr>
          </a:p>
        </p:txBody>
      </p:sp>
      <p:cxnSp>
        <p:nvCxnSpPr>
          <p:cNvPr id="168" name="Google Shape;168;p16"/>
          <p:cNvCxnSpPr/>
          <p:nvPr/>
        </p:nvCxnSpPr>
        <p:spPr>
          <a:xfrm rot="10800000" flipH="1">
            <a:off x="398396" y="4681180"/>
            <a:ext cx="7644900" cy="204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69" name="Google Shape;169;p16"/>
          <p:cNvGrpSpPr/>
          <p:nvPr/>
        </p:nvGrpSpPr>
        <p:grpSpPr>
          <a:xfrm>
            <a:off x="7275998" y="229116"/>
            <a:ext cx="289084" cy="251300"/>
            <a:chOff x="2250625" y="238125"/>
            <a:chExt cx="3052625" cy="2731525"/>
          </a:xfrm>
        </p:grpSpPr>
        <p:sp>
          <p:nvSpPr>
            <p:cNvPr id="170" name="Google Shape;170;p16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1" name="Google Shape;171;p16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2" name="Google Shape;172;p16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3" name="Google Shape;173;p16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4" name="Google Shape;174;p16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5" name="Google Shape;175;p16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6" name="Google Shape;176;p16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7" name="Google Shape;177;p16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aphicFrame>
        <p:nvGraphicFramePr>
          <p:cNvPr id="178" name="Google Shape;178;p16"/>
          <p:cNvGraphicFramePr/>
          <p:nvPr>
            <p:custDataLst>
              <p:tags r:id="rId1"/>
            </p:custDataLst>
          </p:nvPr>
        </p:nvGraphicFramePr>
        <p:xfrm>
          <a:off x="877570" y="563245"/>
          <a:ext cx="6687432" cy="4072255"/>
        </p:xfrm>
        <a:graphic>
          <a:graphicData uri="http://schemas.openxmlformats.org/drawingml/2006/table">
            <a:tbl>
              <a:tblPr>
                <a:noFill/>
                <a:tableStyleId>{8E6A21F0-2E08-42FF-B0D5-8E62C692BF43}</a:tableStyleId>
              </a:tblPr>
              <a:tblGrid>
                <a:gridCol w="607895"/>
                <a:gridCol w="608330"/>
                <a:gridCol w="637271"/>
                <a:gridCol w="770974"/>
                <a:gridCol w="697911"/>
                <a:gridCol w="891384"/>
                <a:gridCol w="927041"/>
                <a:gridCol w="748764"/>
                <a:gridCol w="797862"/>
              </a:tblGrid>
              <a:tr h="5613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项目</a:t>
                      </a:r>
                      <a:endParaRPr lang="zh-CN" sz="1200" b="1">
                        <a:solidFill>
                          <a:schemeClr val="lt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rgbClr val="244C9A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altLang="en-US" sz="1200" b="1">
                          <a:solidFill>
                            <a:schemeClr val="lt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成立</a:t>
                      </a:r>
                      <a:r>
                        <a:rPr lang="zh-CN" altLang="en-US" sz="1200" b="1">
                          <a:solidFill>
                            <a:schemeClr val="lt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时间</a:t>
                      </a:r>
                      <a:endParaRPr lang="zh-CN" altLang="en-US" sz="1200" b="1">
                        <a:solidFill>
                          <a:schemeClr val="lt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类型</a:t>
                      </a:r>
                      <a:endParaRPr lang="zh-CN" sz="1200" b="1">
                        <a:solidFill>
                          <a:schemeClr val="lt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有无代币</a:t>
                      </a:r>
                      <a:endParaRPr lang="zh-CN" sz="1200" b="1">
                        <a:solidFill>
                          <a:schemeClr val="lt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价格</a:t>
                      </a:r>
                      <a:endParaRPr lang="zh-CN" sz="1200" b="1">
                        <a:solidFill>
                          <a:schemeClr val="lt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流通市值</a:t>
                      </a:r>
                      <a:endParaRPr lang="zh-CN" sz="1200" b="1">
                        <a:solidFill>
                          <a:schemeClr val="lt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200" b="1">
                          <a:solidFill>
                            <a:schemeClr val="lt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24H</a:t>
                      </a:r>
                      <a:r>
                        <a:rPr lang="zh-CN" altLang="en-US" sz="1200" b="1">
                          <a:solidFill>
                            <a:schemeClr val="lt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交易量</a:t>
                      </a:r>
                      <a:endParaRPr lang="zh-CN" altLang="en-US" sz="1200" b="1">
                        <a:solidFill>
                          <a:schemeClr val="lt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rgbClr val="244C9A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altLang="en-US" sz="1200" b="1">
                          <a:solidFill>
                            <a:schemeClr val="lt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融资轮次</a:t>
                      </a:r>
                      <a:endParaRPr lang="zh-CN" altLang="en-US" sz="1200" b="1">
                        <a:solidFill>
                          <a:schemeClr val="lt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rgbClr val="244C9A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altLang="en-US" sz="1200" b="1">
                          <a:solidFill>
                            <a:schemeClr val="lt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融资金额</a:t>
                      </a:r>
                      <a:endParaRPr lang="zh-CN" altLang="en-US" sz="1200" b="1">
                        <a:solidFill>
                          <a:schemeClr val="lt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rgbClr val="244C9A"/>
                    </a:solidFill>
                  </a:tcPr>
                </a:tc>
              </a:tr>
              <a:tr h="40259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Solana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2017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L1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有</a:t>
                      </a:r>
                      <a:endParaRPr 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$103.55 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zh-CN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pitchFamily="2" charset="-122"/>
                          <a:cs typeface="Times New Roman Regular" panose="02020503050405090304" charset="0"/>
                        </a:rPr>
                        <a:t>$450亿</a:t>
                      </a:r>
                      <a:endParaRPr lang="zh-CN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zh-CN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pitchFamily="2" charset="-122"/>
                          <a:cs typeface="Times New Roman Regular" panose="02020503050405090304" charset="0"/>
                        </a:rPr>
                        <a:t>$22亿</a:t>
                      </a:r>
                      <a:endParaRPr lang="zh-CN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zh-CN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pitchFamily="2" charset="-122"/>
                        </a:rPr>
                        <a:t>私募代币销售轮</a:t>
                      </a:r>
                      <a:endParaRPr lang="zh-CN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zh-CN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pitchFamily="2" charset="-122"/>
                          <a:cs typeface="Times New Roman Regular" panose="02020503050405090304" charset="0"/>
                        </a:rPr>
                        <a:t>$3.14亿</a:t>
                      </a:r>
                      <a:endParaRPr lang="zh-CN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Aptos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2021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L1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Times New Roman Regular" panose="02020503050405090304" charset="0"/>
                        </a:rPr>
                        <a:t>有</a:t>
                      </a:r>
                      <a:endParaRPr lang="zh-CN" sz="1000">
                        <a:latin typeface="Times New Roman Regular" panose="02020503050405090304" charset="0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$9.12 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zh-CN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pitchFamily="2" charset="-122"/>
                          <a:cs typeface="Times New Roman Regular" panose="02020503050405090304" charset="0"/>
                        </a:rPr>
                        <a:t>$33亿</a:t>
                      </a:r>
                      <a:endParaRPr lang="zh-CN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zh-CN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pitchFamily="2" charset="-122"/>
                          <a:cs typeface="Times New Roman Regular" panose="02020503050405090304" charset="0"/>
                        </a:rPr>
                        <a:t>$1.6亿</a:t>
                      </a:r>
                      <a:endParaRPr lang="zh-CN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zh-CN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pitchFamily="2" charset="-122"/>
                        </a:rPr>
                        <a:t>战略融资</a:t>
                      </a:r>
                      <a:endParaRPr lang="zh-CN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zh-CN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pitchFamily="2" charset="-122"/>
                        </a:rPr>
                        <a:t>未披露</a:t>
                      </a:r>
                      <a:endParaRPr lang="zh-CN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</a:tr>
              <a:tr h="34226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Sei v2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2022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L1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Times New Roman Regular" panose="02020503050405090304" charset="0"/>
                        </a:rPr>
                        <a:t>有</a:t>
                      </a:r>
                      <a:endParaRPr lang="zh-CN" sz="1000">
                        <a:latin typeface="Times New Roman Regular" panose="02020503050405090304" charset="0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$0.85 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zh-CN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pitchFamily="2" charset="-122"/>
                          <a:cs typeface="Times New Roman Regular" panose="02020503050405090304" charset="0"/>
                        </a:rPr>
                        <a:t>$21亿</a:t>
                      </a:r>
                      <a:endParaRPr lang="zh-CN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zh-CN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pitchFamily="2" charset="-122"/>
                          <a:cs typeface="Times New Roman Regular" panose="02020503050405090304" charset="0"/>
                        </a:rPr>
                        <a:t>$3.9亿</a:t>
                      </a:r>
                      <a:endParaRPr lang="zh-CN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zh-CN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pitchFamily="2" charset="-122"/>
                        </a:rPr>
                        <a:t>战略融资</a:t>
                      </a:r>
                      <a:endParaRPr lang="zh-CN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zh-CN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pitchFamily="2" charset="-122"/>
                        </a:rPr>
                        <a:t>未披露</a:t>
                      </a:r>
                      <a:endParaRPr lang="zh-CN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Sui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2022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L1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Times New Roman Regular" panose="02020503050405090304" charset="0"/>
                        </a:rPr>
                        <a:t>有</a:t>
                      </a:r>
                      <a:endParaRPr lang="zh-CN" sz="1000">
                        <a:latin typeface="Times New Roman Regular" panose="02020503050405090304" charset="0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$1.67 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zh-CN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pitchFamily="2" charset="-122"/>
                          <a:cs typeface="Times New Roman Regular" panose="02020503050405090304" charset="0"/>
                        </a:rPr>
                        <a:t>$19亿</a:t>
                      </a:r>
                      <a:endParaRPr lang="zh-CN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zh-CN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pitchFamily="2" charset="-122"/>
                          <a:cs typeface="Times New Roman Regular" panose="02020503050405090304" charset="0"/>
                        </a:rPr>
                        <a:t>$3.5亿</a:t>
                      </a:r>
                      <a:endParaRPr lang="zh-CN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zh-CN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pitchFamily="2" charset="-122"/>
                          <a:cs typeface="Times New Roman Regular" panose="02020503050405090304" charset="0"/>
                        </a:rPr>
                        <a:t>B轮</a:t>
                      </a:r>
                      <a:endParaRPr lang="zh-CN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zh-CN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pitchFamily="2" charset="-122"/>
                          <a:cs typeface="Times New Roman Regular" panose="02020503050405090304" charset="0"/>
                        </a:rPr>
                        <a:t>$3亿</a:t>
                      </a:r>
                      <a:endParaRPr lang="zh-CN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Canto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2022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L1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000">
                          <a:latin typeface="Times New Roman Regular" panose="02020503050405090304" charset="0"/>
                        </a:rPr>
                        <a:t>有</a:t>
                      </a:r>
                      <a:endParaRPr lang="zh-CN" altLang="en-US" sz="1000">
                        <a:latin typeface="Times New Roman Regular" panose="02020503050405090304" charset="0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charset="0"/>
                          <a:cs typeface="Times New Roman Regular" panose="02020503050405090304" charset="0"/>
                        </a:rPr>
                        <a:t>$0.30</a:t>
                      </a:r>
                      <a:endParaRPr lang="en-US" altLang="zh-CN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pitchFamily="2" charset="-122"/>
                          <a:cs typeface="Times New Roman Regular" panose="02020503050405090304" charset="0"/>
                        </a:rPr>
                        <a:t>$1.7</a:t>
                      </a:r>
                      <a:r>
                        <a:rPr lang="zh-CN" alt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pitchFamily="2" charset="-122"/>
                          <a:cs typeface="Times New Roman Regular" panose="02020503050405090304" charset="0"/>
                        </a:rPr>
                        <a:t>亿</a:t>
                      </a:r>
                      <a:endParaRPr lang="zh-CN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pitchFamily="2" charset="-122"/>
                          <a:cs typeface="Times New Roman Regular" panose="02020503050405090304" charset="0"/>
                        </a:rPr>
                        <a:t>$887</a:t>
                      </a:r>
                      <a:r>
                        <a:rPr lang="zh-CN" alt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pitchFamily="2" charset="-122"/>
                          <a:cs typeface="Times New Roman Regular" panose="02020503050405090304" charset="0"/>
                        </a:rPr>
                        <a:t>万</a:t>
                      </a:r>
                      <a:endParaRPr lang="zh-CN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sz="1100">
                          <a:latin typeface="Times New Roman Regular" panose="02020503050405090304" charset="0"/>
                          <a:cs typeface="Times New Roman Regular" panose="02020503050405090304" charset="0"/>
                          <a:sym typeface="+mn-ea"/>
                        </a:rPr>
                        <a:t>/</a:t>
                      </a:r>
                      <a:endParaRPr lang="zh-CN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sz="1100">
                          <a:latin typeface="Times New Roman Regular" panose="02020503050405090304" charset="0"/>
                          <a:cs typeface="Times New Roman Regular" panose="02020503050405090304" charset="0"/>
                          <a:sym typeface="+mn-ea"/>
                        </a:rPr>
                        <a:t>/</a:t>
                      </a:r>
                      <a:endParaRPr lang="zh-CN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Neon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2021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L2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Times New Roman Regular" panose="02020503050405090304" charset="0"/>
                        </a:rPr>
                        <a:t>有</a:t>
                      </a:r>
                      <a:endParaRPr lang="zh-CN" sz="1000">
                        <a:latin typeface="Times New Roman Regular" panose="02020503050405090304" charset="0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$1.20 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zh-CN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pitchFamily="2" charset="-122"/>
                          <a:cs typeface="Times New Roman Regular" panose="02020503050405090304" charset="0"/>
                        </a:rPr>
                        <a:t>$6900万</a:t>
                      </a:r>
                      <a:endParaRPr lang="zh-CN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zh-CN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pitchFamily="2" charset="-122"/>
                          <a:cs typeface="Times New Roman Regular" panose="02020503050405090304" charset="0"/>
                        </a:rPr>
                        <a:t>$290万</a:t>
                      </a:r>
                      <a:endParaRPr lang="zh-CN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zh-CN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pitchFamily="2" charset="-122"/>
                        </a:rPr>
                        <a:t>公募轮</a:t>
                      </a:r>
                      <a:endParaRPr lang="zh-CN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zh-CN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pitchFamily="2" charset="-122"/>
                          <a:cs typeface="Times New Roman Regular" panose="02020503050405090304" charset="0"/>
                        </a:rPr>
                        <a:t>$500万</a:t>
                      </a:r>
                      <a:endParaRPr lang="zh-CN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Monad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2022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L1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000">
                          <a:latin typeface="Times New Roman Regular" panose="02020503050405090304" charset="0"/>
                        </a:rPr>
                        <a:t>无</a:t>
                      </a:r>
                      <a:endParaRPr lang="zh-CN" altLang="en-US" sz="1000">
                        <a:latin typeface="Times New Roman Regular" panose="02020503050405090304" charset="0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/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/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/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zh-CN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pitchFamily="2" charset="-122"/>
                        </a:rPr>
                        <a:t>种子轮</a:t>
                      </a:r>
                      <a:endParaRPr lang="zh-CN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zh-CN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pitchFamily="2" charset="-122"/>
                          <a:cs typeface="Times New Roman Regular" panose="02020503050405090304" charset="0"/>
                        </a:rPr>
                        <a:t>$1900万</a:t>
                      </a:r>
                      <a:endParaRPr lang="zh-CN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Eclipse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2022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L2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000">
                          <a:latin typeface="Times New Roman Regular" panose="02020503050405090304" charset="0"/>
                        </a:rPr>
                        <a:t>无</a:t>
                      </a:r>
                      <a:endParaRPr lang="zh-CN" altLang="en-US" sz="1000">
                        <a:latin typeface="Times New Roman Regular" panose="02020503050405090304" charset="0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/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/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/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zh-CN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pitchFamily="2" charset="-122"/>
                        </a:rPr>
                        <a:t>种子轮</a:t>
                      </a:r>
                      <a:endParaRPr lang="zh-CN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zh-CN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pitchFamily="2" charset="-122"/>
                          <a:cs typeface="Times New Roman Regular" panose="02020503050405090304" charset="0"/>
                        </a:rPr>
                        <a:t>$900万</a:t>
                      </a:r>
                      <a:endParaRPr lang="zh-CN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Fuel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2019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altLang="en-US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其他</a:t>
                      </a:r>
                      <a:endParaRPr lang="zh-CN" altLang="en-US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000">
                          <a:latin typeface="Times New Roman Regular" panose="02020503050405090304" charset="0"/>
                        </a:rPr>
                        <a:t>无</a:t>
                      </a:r>
                      <a:endParaRPr lang="zh-CN" altLang="en-US" sz="1000">
                        <a:latin typeface="Times New Roman Regular" panose="02020503050405090304" charset="0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/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/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/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zh-CN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pitchFamily="2" charset="-122"/>
                        </a:rPr>
                        <a:t>战略融资</a:t>
                      </a:r>
                      <a:endParaRPr lang="zh-CN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zh-CN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pitchFamily="2" charset="-122"/>
                          <a:cs typeface="Times New Roman Regular" panose="02020503050405090304" charset="0"/>
                        </a:rPr>
                        <a:t>$8000万</a:t>
                      </a:r>
                      <a:endParaRPr lang="zh-CN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</a:tr>
              <a:tr h="365760"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Lumio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2023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L2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000">
                          <a:latin typeface="Times New Roman Regular" panose="02020503050405090304" charset="0"/>
                        </a:rPr>
                        <a:t>无</a:t>
                      </a:r>
                      <a:endParaRPr lang="zh-CN" altLang="en-US" sz="1000">
                        <a:latin typeface="Times New Roman Regular" panose="02020503050405090304" charset="0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/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/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/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/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/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503" name="Shape 1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04" name="Google Shape;1504;p45"/>
          <p:cNvCxnSpPr/>
          <p:nvPr/>
        </p:nvCxnSpPr>
        <p:spPr>
          <a:xfrm rot="10800000" flipH="1">
            <a:off x="206911" y="3988525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05" name="Google Shape;1505;p45"/>
          <p:cNvSpPr txBox="1"/>
          <p:nvPr/>
        </p:nvSpPr>
        <p:spPr>
          <a:xfrm>
            <a:off x="5232750" y="4259675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1506" name="Google Shape;1506;p45"/>
          <p:cNvCxnSpPr/>
          <p:nvPr/>
        </p:nvCxnSpPr>
        <p:spPr>
          <a:xfrm rot="10800000" flipH="1">
            <a:off x="206911" y="3987625"/>
            <a:ext cx="6962400" cy="10800"/>
          </a:xfrm>
          <a:prstGeom prst="straightConnector1">
            <a:avLst/>
          </a:prstGeom>
          <a:noFill/>
          <a:ln w="19050" cap="flat" cmpd="sng">
            <a:solidFill>
              <a:srgbClr val="254C9A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507" name="Google Shape;1507;p45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1508" name="Google Shape;1508;p45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09" name="Google Shape;1509;p45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10" name="Google Shape;1510;p45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11" name="Google Shape;1511;p45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12" name="Google Shape;1512;p45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13" name="Google Shape;1513;p45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14" name="Google Shape;1514;p45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15" name="Google Shape;1515;p45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516" name="Google Shape;1516;p45"/>
          <p:cNvGrpSpPr/>
          <p:nvPr/>
        </p:nvGrpSpPr>
        <p:grpSpPr>
          <a:xfrm>
            <a:off x="3347141" y="4091738"/>
            <a:ext cx="371504" cy="330515"/>
            <a:chOff x="2250625" y="238125"/>
            <a:chExt cx="3052625" cy="2731525"/>
          </a:xfrm>
        </p:grpSpPr>
        <p:sp>
          <p:nvSpPr>
            <p:cNvPr id="1517" name="Google Shape;1517;p45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18" name="Google Shape;1518;p45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19" name="Google Shape;1519;p45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20" name="Google Shape;1520;p45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21" name="Google Shape;1521;p45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22" name="Google Shape;1522;p45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23" name="Google Shape;1523;p45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24" name="Google Shape;1524;p45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525" name="Google Shape;1525;p45"/>
          <p:cNvGrpSpPr/>
          <p:nvPr/>
        </p:nvGrpSpPr>
        <p:grpSpPr>
          <a:xfrm>
            <a:off x="3831286" y="4098349"/>
            <a:ext cx="1051088" cy="330453"/>
            <a:chOff x="241550" y="3361525"/>
            <a:chExt cx="7044825" cy="2094125"/>
          </a:xfrm>
        </p:grpSpPr>
        <p:sp>
          <p:nvSpPr>
            <p:cNvPr id="1526" name="Google Shape;1526;p45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27" name="Google Shape;1527;p45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28" name="Google Shape;1528;p45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29" name="Google Shape;1529;p45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30" name="Google Shape;1530;p45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31" name="Google Shape;1531;p45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32" name="Google Shape;1532;p45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33" name="Google Shape;1533;p45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34" name="Google Shape;1534;p45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35" name="Google Shape;1535;p45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36" name="Google Shape;1536;p45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37" name="Google Shape;1537;p45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38" name="Google Shape;1538;p45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39" name="Google Shape;1539;p45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40" name="Google Shape;1540;p45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41" name="Google Shape;1541;p45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42" name="Google Shape;1542;p45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543" name="Google Shape;1543;p45"/>
          <p:cNvSpPr txBox="1"/>
          <p:nvPr/>
        </p:nvSpPr>
        <p:spPr>
          <a:xfrm>
            <a:off x="5248200" y="3998425"/>
            <a:ext cx="1990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Dec 31, 2023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1544" name="Google Shape;1544;p45"/>
          <p:cNvSpPr txBox="1"/>
          <p:nvPr/>
        </p:nvSpPr>
        <p:spPr>
          <a:xfrm>
            <a:off x="718625" y="94625"/>
            <a:ext cx="81105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100" b="1">
                <a:solidFill>
                  <a:schemeClr val="dk1"/>
                </a:solidFill>
              </a:rPr>
              <a:t>Probability-Weighted DCF Analysis</a:t>
            </a:r>
            <a:endParaRPr sz="2100" b="1"/>
          </a:p>
        </p:txBody>
      </p:sp>
      <p:sp>
        <p:nvSpPr>
          <p:cNvPr id="1545" name="Google Shape;1545;p45"/>
          <p:cNvSpPr txBox="1"/>
          <p:nvPr/>
        </p:nvSpPr>
        <p:spPr>
          <a:xfrm>
            <a:off x="113175" y="3998425"/>
            <a:ext cx="2916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Gryphsis Academy</a:t>
            </a:r>
            <a:endParaRPr sz="1000">
              <a:solidFill>
                <a:srgbClr val="666666"/>
              </a:solidFill>
            </a:endParaRPr>
          </a:p>
        </p:txBody>
      </p:sp>
      <p:pic>
        <p:nvPicPr>
          <p:cNvPr id="1546" name="Google Shape;1546;p45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278825" y="712075"/>
            <a:ext cx="6718875" cy="308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550" name="Shape 1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51" name="Google Shape;1551;p46"/>
          <p:cNvCxnSpPr/>
          <p:nvPr/>
        </p:nvCxnSpPr>
        <p:spPr>
          <a:xfrm rot="10800000" flipH="1">
            <a:off x="206911" y="3275675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52" name="Google Shape;1552;p46"/>
          <p:cNvSpPr txBox="1"/>
          <p:nvPr/>
        </p:nvSpPr>
        <p:spPr>
          <a:xfrm>
            <a:off x="7045900" y="405000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1553" name="Google Shape;1553;p46"/>
          <p:cNvCxnSpPr/>
          <p:nvPr/>
        </p:nvCxnSpPr>
        <p:spPr>
          <a:xfrm rot="10800000" flipH="1">
            <a:off x="206911" y="3802713"/>
            <a:ext cx="8678100" cy="9900"/>
          </a:xfrm>
          <a:prstGeom prst="straightConnector1">
            <a:avLst/>
          </a:prstGeom>
          <a:noFill/>
          <a:ln w="19050" cap="flat" cmpd="sng">
            <a:solidFill>
              <a:srgbClr val="254C9A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554" name="Google Shape;1554;p46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1555" name="Google Shape;1555;p46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56" name="Google Shape;1556;p46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57" name="Google Shape;1557;p46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58" name="Google Shape;1558;p46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59" name="Google Shape;1559;p46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60" name="Google Shape;1560;p46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61" name="Google Shape;1561;p46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62" name="Google Shape;1562;p46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563" name="Google Shape;1563;p46"/>
          <p:cNvGrpSpPr/>
          <p:nvPr/>
        </p:nvGrpSpPr>
        <p:grpSpPr>
          <a:xfrm>
            <a:off x="5291566" y="3884738"/>
            <a:ext cx="371504" cy="330515"/>
            <a:chOff x="2250625" y="238125"/>
            <a:chExt cx="3052625" cy="2731525"/>
          </a:xfrm>
        </p:grpSpPr>
        <p:sp>
          <p:nvSpPr>
            <p:cNvPr id="1564" name="Google Shape;1564;p46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65" name="Google Shape;1565;p46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66" name="Google Shape;1566;p46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67" name="Google Shape;1567;p46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68" name="Google Shape;1568;p46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69" name="Google Shape;1569;p46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70" name="Google Shape;1570;p46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71" name="Google Shape;1571;p46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572" name="Google Shape;1572;p46"/>
          <p:cNvGrpSpPr/>
          <p:nvPr/>
        </p:nvGrpSpPr>
        <p:grpSpPr>
          <a:xfrm>
            <a:off x="5736286" y="3884774"/>
            <a:ext cx="1051088" cy="330453"/>
            <a:chOff x="241550" y="3361525"/>
            <a:chExt cx="7044825" cy="2094125"/>
          </a:xfrm>
        </p:grpSpPr>
        <p:sp>
          <p:nvSpPr>
            <p:cNvPr id="1573" name="Google Shape;1573;p46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74" name="Google Shape;1574;p46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75" name="Google Shape;1575;p46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76" name="Google Shape;1576;p46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77" name="Google Shape;1577;p46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78" name="Google Shape;1578;p46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79" name="Google Shape;1579;p46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80" name="Google Shape;1580;p46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81" name="Google Shape;1581;p46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82" name="Google Shape;1582;p46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83" name="Google Shape;1583;p46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84" name="Google Shape;1584;p46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85" name="Google Shape;1585;p46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86" name="Google Shape;1586;p46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87" name="Google Shape;1587;p46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88" name="Google Shape;1588;p46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89" name="Google Shape;1589;p46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590" name="Google Shape;1590;p46"/>
          <p:cNvSpPr txBox="1"/>
          <p:nvPr/>
        </p:nvSpPr>
        <p:spPr>
          <a:xfrm>
            <a:off x="7045900" y="3802725"/>
            <a:ext cx="1990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May 31, 2023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1591" name="Google Shape;1591;p46"/>
          <p:cNvSpPr txBox="1"/>
          <p:nvPr/>
        </p:nvSpPr>
        <p:spPr>
          <a:xfrm>
            <a:off x="718625" y="94625"/>
            <a:ext cx="81105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100" b="1">
                <a:solidFill>
                  <a:schemeClr val="dk1"/>
                </a:solidFill>
              </a:rPr>
              <a:t>Comparable Analysis </a:t>
            </a:r>
            <a:endParaRPr sz="2100" b="1"/>
          </a:p>
        </p:txBody>
      </p:sp>
      <p:sp>
        <p:nvSpPr>
          <p:cNvPr id="1592" name="Google Shape;1592;p46"/>
          <p:cNvSpPr txBox="1"/>
          <p:nvPr/>
        </p:nvSpPr>
        <p:spPr>
          <a:xfrm>
            <a:off x="113175" y="3754200"/>
            <a:ext cx="2916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Gryphsis Academy</a:t>
            </a:r>
            <a:endParaRPr sz="1000">
              <a:solidFill>
                <a:srgbClr val="666666"/>
              </a:solidFill>
            </a:endParaRPr>
          </a:p>
        </p:txBody>
      </p:sp>
      <p:pic>
        <p:nvPicPr>
          <p:cNvPr id="1593" name="Google Shape;1593;p46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13175" y="683325"/>
            <a:ext cx="8847227" cy="2996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597" name="Shape 1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98" name="Google Shape;1598;p47"/>
          <p:cNvCxnSpPr/>
          <p:nvPr/>
        </p:nvCxnSpPr>
        <p:spPr>
          <a:xfrm rot="10800000" flipH="1">
            <a:off x="206911" y="3123275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99" name="Google Shape;1599;p47"/>
          <p:cNvSpPr txBox="1"/>
          <p:nvPr/>
        </p:nvSpPr>
        <p:spPr>
          <a:xfrm>
            <a:off x="7137750" y="3394425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1600" name="Google Shape;1600;p47"/>
          <p:cNvCxnSpPr/>
          <p:nvPr/>
        </p:nvCxnSpPr>
        <p:spPr>
          <a:xfrm rot="10800000" flipH="1">
            <a:off x="206911" y="3123275"/>
            <a:ext cx="8678100" cy="9900"/>
          </a:xfrm>
          <a:prstGeom prst="straightConnector1">
            <a:avLst/>
          </a:prstGeom>
          <a:noFill/>
          <a:ln w="19050" cap="flat" cmpd="sng">
            <a:solidFill>
              <a:srgbClr val="254C9A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601" name="Google Shape;1601;p47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1602" name="Google Shape;1602;p47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03" name="Google Shape;1603;p47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04" name="Google Shape;1604;p47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05" name="Google Shape;1605;p47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06" name="Google Shape;1606;p47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07" name="Google Shape;1607;p47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08" name="Google Shape;1608;p47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09" name="Google Shape;1609;p47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610" name="Google Shape;1610;p47"/>
          <p:cNvGrpSpPr/>
          <p:nvPr/>
        </p:nvGrpSpPr>
        <p:grpSpPr>
          <a:xfrm>
            <a:off x="5252141" y="3226488"/>
            <a:ext cx="371504" cy="330515"/>
            <a:chOff x="2250625" y="238125"/>
            <a:chExt cx="3052625" cy="2731525"/>
          </a:xfrm>
        </p:grpSpPr>
        <p:sp>
          <p:nvSpPr>
            <p:cNvPr id="1611" name="Google Shape;1611;p47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12" name="Google Shape;1612;p47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13" name="Google Shape;1613;p47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14" name="Google Shape;1614;p47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15" name="Google Shape;1615;p47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16" name="Google Shape;1616;p47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17" name="Google Shape;1617;p47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18" name="Google Shape;1618;p47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619" name="Google Shape;1619;p47"/>
          <p:cNvGrpSpPr/>
          <p:nvPr/>
        </p:nvGrpSpPr>
        <p:grpSpPr>
          <a:xfrm>
            <a:off x="5736286" y="3233099"/>
            <a:ext cx="1051088" cy="330453"/>
            <a:chOff x="241550" y="3361525"/>
            <a:chExt cx="7044825" cy="2094125"/>
          </a:xfrm>
        </p:grpSpPr>
        <p:sp>
          <p:nvSpPr>
            <p:cNvPr id="1620" name="Google Shape;1620;p47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21" name="Google Shape;1621;p47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22" name="Google Shape;1622;p47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23" name="Google Shape;1623;p47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24" name="Google Shape;1624;p47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25" name="Google Shape;1625;p47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26" name="Google Shape;1626;p47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27" name="Google Shape;1627;p47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28" name="Google Shape;1628;p47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29" name="Google Shape;1629;p47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30" name="Google Shape;1630;p47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31" name="Google Shape;1631;p47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32" name="Google Shape;1632;p47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33" name="Google Shape;1633;p47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34" name="Google Shape;1634;p47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35" name="Google Shape;1635;p47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36" name="Google Shape;1636;p47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637" name="Google Shape;1637;p47"/>
          <p:cNvSpPr txBox="1"/>
          <p:nvPr/>
        </p:nvSpPr>
        <p:spPr>
          <a:xfrm>
            <a:off x="7153200" y="3133175"/>
            <a:ext cx="1990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Dec 31, 2023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1638" name="Google Shape;1638;p47"/>
          <p:cNvSpPr txBox="1"/>
          <p:nvPr/>
        </p:nvSpPr>
        <p:spPr>
          <a:xfrm>
            <a:off x="718625" y="94625"/>
            <a:ext cx="81105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100" b="1">
                <a:solidFill>
                  <a:schemeClr val="dk1"/>
                </a:solidFill>
              </a:rPr>
              <a:t>Comprehensive Analysis </a:t>
            </a:r>
            <a:endParaRPr sz="2100" b="1"/>
          </a:p>
        </p:txBody>
      </p:sp>
      <p:sp>
        <p:nvSpPr>
          <p:cNvPr id="1639" name="Google Shape;1639;p47"/>
          <p:cNvSpPr txBox="1"/>
          <p:nvPr/>
        </p:nvSpPr>
        <p:spPr>
          <a:xfrm>
            <a:off x="144750" y="3133175"/>
            <a:ext cx="2916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Gryphsis Academy</a:t>
            </a:r>
            <a:endParaRPr sz="1000">
              <a:solidFill>
                <a:srgbClr val="666666"/>
              </a:solidFill>
            </a:endParaRPr>
          </a:p>
        </p:txBody>
      </p:sp>
      <p:pic>
        <p:nvPicPr>
          <p:cNvPr id="1640" name="Google Shape;1640;p47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0" y="689440"/>
            <a:ext cx="9144001" cy="23930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644" name="Shape 1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45" name="Google Shape;1645;p48"/>
          <p:cNvGrpSpPr/>
          <p:nvPr/>
        </p:nvGrpSpPr>
        <p:grpSpPr>
          <a:xfrm>
            <a:off x="490693" y="1585998"/>
            <a:ext cx="1948491" cy="1653938"/>
            <a:chOff x="2250625" y="238125"/>
            <a:chExt cx="3052625" cy="2731525"/>
          </a:xfrm>
        </p:grpSpPr>
        <p:sp>
          <p:nvSpPr>
            <p:cNvPr id="1646" name="Google Shape;1646;p48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47" name="Google Shape;1647;p48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48" name="Google Shape;1648;p48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49" name="Google Shape;1649;p48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50" name="Google Shape;1650;p48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51" name="Google Shape;1651;p48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52" name="Google Shape;1652;p48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53" name="Google Shape;1653;p48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654" name="Google Shape;1654;p48"/>
          <p:cNvGrpSpPr/>
          <p:nvPr/>
        </p:nvGrpSpPr>
        <p:grpSpPr>
          <a:xfrm>
            <a:off x="2857370" y="1584649"/>
            <a:ext cx="5811981" cy="1653940"/>
            <a:chOff x="241550" y="3361525"/>
            <a:chExt cx="7044825" cy="2094125"/>
          </a:xfrm>
        </p:grpSpPr>
        <p:sp>
          <p:nvSpPr>
            <p:cNvPr id="1655" name="Google Shape;1655;p48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56" name="Google Shape;1656;p48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57" name="Google Shape;1657;p48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58" name="Google Shape;1658;p48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59" name="Google Shape;1659;p48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60" name="Google Shape;1660;p48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61" name="Google Shape;1661;p48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62" name="Google Shape;1662;p48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63" name="Google Shape;1663;p48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64" name="Google Shape;1664;p48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65" name="Google Shape;1665;p48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66" name="Google Shape;1666;p48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67" name="Google Shape;1667;p48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68" name="Google Shape;1668;p48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69" name="Google Shape;1669;p48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70" name="Google Shape;1670;p48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71" name="Google Shape;1671;p48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675" name="Shape 1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76" name="Google Shape;1676;p49"/>
          <p:cNvGrpSpPr/>
          <p:nvPr/>
        </p:nvGrpSpPr>
        <p:grpSpPr>
          <a:xfrm>
            <a:off x="937979" y="347140"/>
            <a:ext cx="792767" cy="702821"/>
            <a:chOff x="2250625" y="238125"/>
            <a:chExt cx="3052625" cy="2731525"/>
          </a:xfrm>
        </p:grpSpPr>
        <p:sp>
          <p:nvSpPr>
            <p:cNvPr id="1677" name="Google Shape;1677;p49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78" name="Google Shape;1678;p49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79" name="Google Shape;1679;p49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80" name="Google Shape;1680;p49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81" name="Google Shape;1681;p49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82" name="Google Shape;1682;p49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83" name="Google Shape;1683;p49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84" name="Google Shape;1684;p49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685" name="Google Shape;1685;p49"/>
          <p:cNvGrpSpPr/>
          <p:nvPr/>
        </p:nvGrpSpPr>
        <p:grpSpPr>
          <a:xfrm>
            <a:off x="445430" y="1112945"/>
            <a:ext cx="1757684" cy="539237"/>
            <a:chOff x="241550" y="3361525"/>
            <a:chExt cx="7044825" cy="2094125"/>
          </a:xfrm>
        </p:grpSpPr>
        <p:sp>
          <p:nvSpPr>
            <p:cNvPr id="1686" name="Google Shape;1686;p49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87" name="Google Shape;1687;p49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88" name="Google Shape;1688;p49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89" name="Google Shape;1689;p49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90" name="Google Shape;1690;p49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91" name="Google Shape;1691;p49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92" name="Google Shape;1692;p49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93" name="Google Shape;1693;p49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94" name="Google Shape;1694;p49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95" name="Google Shape;1695;p49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96" name="Google Shape;1696;p49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97" name="Google Shape;1697;p49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98" name="Google Shape;1698;p49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99" name="Google Shape;1699;p49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00" name="Google Shape;1700;p49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01" name="Google Shape;1701;p49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02" name="Google Shape;1702;p49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4" name="Google Shape;164;p16"/>
          <p:cNvCxnSpPr/>
          <p:nvPr/>
        </p:nvCxnSpPr>
        <p:spPr>
          <a:xfrm rot="10800000" flipH="1">
            <a:off x="222436" y="455730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5" name="Google Shape;165;p16"/>
          <p:cNvSpPr txBox="1"/>
          <p:nvPr/>
        </p:nvSpPr>
        <p:spPr>
          <a:xfrm>
            <a:off x="398145" y="70485"/>
            <a:ext cx="5189855" cy="462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indent="0">
              <a:buNone/>
            </a:pPr>
            <a:r>
              <a:rPr lang="zh-CN" altLang="en-US" sz="1800" b="1">
                <a:solidFill>
                  <a:schemeClr val="dk1"/>
                </a:solidFill>
              </a:rPr>
              <a:t>并行</a:t>
            </a:r>
            <a:r>
              <a:rPr lang="en-US" altLang="zh-CN" sz="1800" b="1">
                <a:solidFill>
                  <a:schemeClr val="dk1"/>
                </a:solidFill>
              </a:rPr>
              <a:t>EVM</a:t>
            </a:r>
            <a:r>
              <a:rPr lang="zh-CN" altLang="en-US" sz="1800" b="1">
                <a:solidFill>
                  <a:schemeClr val="dk1"/>
                </a:solidFill>
              </a:rPr>
              <a:t>项目技术实现路径</a:t>
            </a:r>
            <a:r>
              <a:rPr lang="zh-CN" altLang="en-US" sz="1800" b="1">
                <a:solidFill>
                  <a:schemeClr val="dk1"/>
                </a:solidFill>
              </a:rPr>
              <a:t>一览</a:t>
            </a:r>
            <a:endParaRPr lang="zh-CN" altLang="en-US" sz="1800" b="1">
              <a:solidFill>
                <a:schemeClr val="dk1"/>
              </a:solidFill>
            </a:endParaRPr>
          </a:p>
        </p:txBody>
      </p:sp>
      <p:sp>
        <p:nvSpPr>
          <p:cNvPr id="166" name="Google Shape;166;p16"/>
          <p:cNvSpPr txBox="1"/>
          <p:nvPr/>
        </p:nvSpPr>
        <p:spPr>
          <a:xfrm>
            <a:off x="398009" y="4704996"/>
            <a:ext cx="4419600" cy="339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indent="0">
              <a:buNone/>
            </a:pPr>
            <a:r>
              <a:rPr lang="zh-CN" sz="1000">
                <a:solidFill>
                  <a:srgbClr val="666666"/>
                </a:solidFill>
              </a:rPr>
              <a:t>Source: </a:t>
            </a:r>
            <a:r>
              <a:rPr lang="en-US" altLang="zh-CN" sz="1000">
                <a:solidFill>
                  <a:srgbClr val="666666"/>
                </a:solidFill>
              </a:rPr>
              <a:t>Gryphsis Academy</a:t>
            </a:r>
            <a:endParaRPr lang="en-US" altLang="zh-CN" sz="1000">
              <a:solidFill>
                <a:srgbClr val="666666"/>
              </a:solidFill>
            </a:endParaRPr>
          </a:p>
        </p:txBody>
      </p:sp>
      <p:sp>
        <p:nvSpPr>
          <p:cNvPr id="167" name="Google Shape;167;p16"/>
          <p:cNvSpPr txBox="1"/>
          <p:nvPr/>
        </p:nvSpPr>
        <p:spPr>
          <a:xfrm>
            <a:off x="5621020" y="4714240"/>
            <a:ext cx="1837690" cy="339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indent="0">
              <a:buNone/>
            </a:pPr>
            <a:r>
              <a:rPr lang="zh-CN" sz="1000">
                <a:solidFill>
                  <a:srgbClr val="666666"/>
                </a:solidFill>
              </a:rPr>
              <a:t>Date as of </a:t>
            </a:r>
            <a:r>
              <a:rPr lang="en-US" altLang="zh-CN" sz="1000">
                <a:solidFill>
                  <a:srgbClr val="666666"/>
                </a:solidFill>
              </a:rPr>
              <a:t>Mar</a:t>
            </a:r>
            <a:r>
              <a:rPr lang="zh-CN" sz="1000">
                <a:solidFill>
                  <a:srgbClr val="666666"/>
                </a:solidFill>
              </a:rPr>
              <a:t> </a:t>
            </a:r>
            <a:r>
              <a:rPr lang="en-US" altLang="zh-CN" sz="1000">
                <a:solidFill>
                  <a:srgbClr val="666666"/>
                </a:solidFill>
              </a:rPr>
              <a:t>8</a:t>
            </a:r>
            <a:r>
              <a:rPr lang="zh-CN" sz="1000">
                <a:solidFill>
                  <a:srgbClr val="666666"/>
                </a:solidFill>
              </a:rPr>
              <a:t>, 202</a:t>
            </a:r>
            <a:r>
              <a:rPr lang="en-US" altLang="zh-CN" sz="1000">
                <a:solidFill>
                  <a:srgbClr val="666666"/>
                </a:solidFill>
              </a:rPr>
              <a:t>4</a:t>
            </a:r>
            <a:endParaRPr lang="en-US" altLang="zh-CN" sz="1000">
              <a:solidFill>
                <a:srgbClr val="666666"/>
              </a:solidFill>
            </a:endParaRPr>
          </a:p>
        </p:txBody>
      </p:sp>
      <p:cxnSp>
        <p:nvCxnSpPr>
          <p:cNvPr id="168" name="Google Shape;168;p16"/>
          <p:cNvCxnSpPr/>
          <p:nvPr/>
        </p:nvCxnSpPr>
        <p:spPr>
          <a:xfrm>
            <a:off x="398396" y="4695865"/>
            <a:ext cx="70612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69" name="Google Shape;169;p16"/>
          <p:cNvGrpSpPr/>
          <p:nvPr/>
        </p:nvGrpSpPr>
        <p:grpSpPr>
          <a:xfrm>
            <a:off x="7193448" y="247531"/>
            <a:ext cx="289084" cy="251300"/>
            <a:chOff x="2250625" y="238125"/>
            <a:chExt cx="3052625" cy="2731525"/>
          </a:xfrm>
        </p:grpSpPr>
        <p:sp>
          <p:nvSpPr>
            <p:cNvPr id="170" name="Google Shape;170;p16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1" name="Google Shape;171;p16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2" name="Google Shape;172;p16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3" name="Google Shape;173;p16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4" name="Google Shape;174;p16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5" name="Google Shape;175;p16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6" name="Google Shape;176;p16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7" name="Google Shape;177;p16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aphicFrame>
        <p:nvGraphicFramePr>
          <p:cNvPr id="178" name="Google Shape;178;p16"/>
          <p:cNvGraphicFramePr/>
          <p:nvPr>
            <p:custDataLst>
              <p:tags r:id="rId1"/>
            </p:custDataLst>
          </p:nvPr>
        </p:nvGraphicFramePr>
        <p:xfrm>
          <a:off x="398145" y="578485"/>
          <a:ext cx="7085330" cy="4041140"/>
        </p:xfrm>
        <a:graphic>
          <a:graphicData uri="http://schemas.openxmlformats.org/drawingml/2006/table">
            <a:tbl>
              <a:tblPr>
                <a:noFill/>
                <a:tableStyleId>{8E6A21F0-2E08-42FF-B0D5-8E62C692BF43}</a:tableStyleId>
              </a:tblPr>
              <a:tblGrid>
                <a:gridCol w="1257300"/>
                <a:gridCol w="1195070"/>
                <a:gridCol w="1152525"/>
                <a:gridCol w="1235710"/>
                <a:gridCol w="1152525"/>
                <a:gridCol w="1092200"/>
              </a:tblGrid>
              <a:tr h="39433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项目</a:t>
                      </a:r>
                      <a:endParaRPr lang="zh-CN" sz="1200" b="1">
                        <a:solidFill>
                          <a:schemeClr val="lt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rgbClr val="244C9A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altLang="en-US" sz="1200" b="1">
                          <a:solidFill>
                            <a:schemeClr val="lt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架构</a:t>
                      </a:r>
                      <a:endParaRPr lang="zh-CN" altLang="en-US" sz="1200" b="1">
                        <a:solidFill>
                          <a:schemeClr val="lt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类型</a:t>
                      </a:r>
                      <a:endParaRPr lang="zh-CN" sz="1200" b="1">
                        <a:solidFill>
                          <a:schemeClr val="lt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虚拟机</a:t>
                      </a:r>
                      <a:endParaRPr lang="zh-CN" sz="1200" b="1">
                        <a:solidFill>
                          <a:schemeClr val="lt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并行执行</a:t>
                      </a: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方式</a:t>
                      </a:r>
                      <a:endParaRPr lang="zh-CN" sz="1200" b="1">
                        <a:solidFill>
                          <a:schemeClr val="lt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开发</a:t>
                      </a: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语言</a:t>
                      </a:r>
                      <a:endParaRPr lang="zh-CN" sz="1200" b="1">
                        <a:solidFill>
                          <a:schemeClr val="lt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rgbClr val="244C9A"/>
                    </a:solidFill>
                  </a:tcPr>
                </a:tc>
              </a:tr>
              <a:tr h="36957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Solana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单体</a:t>
                      </a:r>
                      <a:endParaRPr lang="zh-CN" altLang="en-US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L1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SVM</a:t>
                      </a:r>
                      <a:endParaRPr lang="zh-CN" altLang="en-US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Memory locks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CN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pitchFamily="2" charset="-122"/>
                          <a:cs typeface="Times New Roman Regular" panose="02020503050405090304" charset="0"/>
                        </a:rPr>
                        <a:t>Rust</a:t>
                      </a:r>
                      <a:endParaRPr lang="en-US" altLang="zh-CN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</a:tr>
              <a:tr h="368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Aptos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altLang="en-US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单体</a:t>
                      </a:r>
                      <a:endParaRPr lang="zh-CN" altLang="en-US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L1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000">
                          <a:latin typeface="Times New Roman Regular" panose="02020503050405090304" charset="0"/>
                          <a:cs typeface="Times New Roman Regular" panose="02020503050405090304" charset="0"/>
                          <a:sym typeface="+mn-ea"/>
                        </a:rPr>
                        <a:t>MoveVM</a:t>
                      </a:r>
                      <a:endParaRPr lang="en-US" altLang="zh-CN" sz="1000">
                        <a:latin typeface="Times New Roman Regular" panose="02020503050405090304" charset="0"/>
                        <a:cs typeface="Times New Roman Regular" panose="02020503050405090304" charset="0"/>
                        <a:sym typeface="+mn-ea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Block-STM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CN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pitchFamily="2" charset="-122"/>
                          <a:cs typeface="Times New Roman Regular" panose="02020503050405090304" charset="0"/>
                        </a:rPr>
                        <a:t>Rust</a:t>
                      </a:r>
                      <a:endParaRPr lang="en-US" altLang="zh-CN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</a:tr>
              <a:tr h="34036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Sei v2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altLang="en-US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单体</a:t>
                      </a:r>
                      <a:endParaRPr lang="zh-CN" altLang="en-US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L1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000"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SeiVM</a:t>
                      </a:r>
                      <a:endParaRPr lang="en-US" altLang="zh-CN" sz="1000"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en-US" sz="1100">
                          <a:latin typeface="Times New Roman Regular" panose="02020503050405090304" charset="0"/>
                          <a:cs typeface="Times New Roman Regular" panose="02020503050405090304" charset="0"/>
                          <a:sym typeface="+mn-ea"/>
                        </a:rPr>
                        <a:t>Block-STM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  <a:sym typeface="+mn-ea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CN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pitchFamily="2" charset="-122"/>
                          <a:cs typeface="Times New Roman Regular" panose="02020503050405090304" charset="0"/>
                        </a:rPr>
                        <a:t>TypeScript</a:t>
                      </a:r>
                      <a:endParaRPr lang="en-US" altLang="zh-CN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</a:tr>
              <a:tr h="33591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Sui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altLang="en-US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单体</a:t>
                      </a:r>
                      <a:endParaRPr lang="zh-CN" altLang="en-US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L1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000">
                          <a:latin typeface="Times New Roman Regular" panose="02020503050405090304" charset="0"/>
                          <a:cs typeface="Times New Roman Regular" panose="02020503050405090304" charset="0"/>
                          <a:sym typeface="+mn-ea"/>
                        </a:rPr>
                        <a:t>MoveVM</a:t>
                      </a:r>
                      <a:endParaRPr lang="en-US" altLang="zh-CN" sz="1000">
                        <a:latin typeface="Times New Roman Regular" panose="02020503050405090304" charset="0"/>
                        <a:cs typeface="Times New Roman Regular" panose="02020503050405090304" charset="0"/>
                        <a:sym typeface="+mn-ea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en-US" sz="1100">
                          <a:latin typeface="Times New Roman Regular" panose="02020503050405090304" charset="0"/>
                          <a:cs typeface="Times New Roman Regular" panose="02020503050405090304" charset="0"/>
                          <a:sym typeface="+mn-ea"/>
                        </a:rPr>
                        <a:t>Memory locks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  <a:sym typeface="+mn-ea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CN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pitchFamily="2" charset="-122"/>
                          <a:cs typeface="Times New Roman Regular" panose="02020503050405090304" charset="0"/>
                        </a:rPr>
                        <a:t>Rust</a:t>
                      </a:r>
                      <a:endParaRPr lang="en-US" altLang="zh-CN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</a:tr>
              <a:tr h="335915"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Canto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altLang="en-US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单体</a:t>
                      </a:r>
                      <a:endParaRPr lang="zh-CN" altLang="en-US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L1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000">
                          <a:latin typeface="Times New Roman Regular" panose="02020503050405090304" charset="0"/>
                          <a:cs typeface="Times New Roman Regular" panose="02020503050405090304" charset="0"/>
                          <a:sym typeface="+mn-ea"/>
                        </a:rPr>
                        <a:t>兼容</a:t>
                      </a:r>
                      <a:r>
                        <a:rPr lang="en-US" altLang="zh-CN" sz="1000">
                          <a:latin typeface="Times New Roman Regular" panose="02020503050405090304" charset="0"/>
                          <a:cs typeface="Times New Roman Regular" panose="02020503050405090304" charset="0"/>
                          <a:sym typeface="+mn-ea"/>
                        </a:rPr>
                        <a:t>EVM</a:t>
                      </a:r>
                      <a:endParaRPr lang="en-US" altLang="zh-CN" sz="1000">
                        <a:latin typeface="Times New Roman Regular" panose="02020503050405090304" charset="0"/>
                        <a:cs typeface="Times New Roman Regular" panose="02020503050405090304" charset="0"/>
                        <a:sym typeface="+mn-ea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  <a:sym typeface="+mn-ea"/>
                        </a:rPr>
                        <a:t>Block-S</a:t>
                      </a:r>
                      <a:r>
                        <a:rPr lang="en-US" alt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  <a:sym typeface="+mn-ea"/>
                        </a:rPr>
                        <a:t>TM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  <a:sym typeface="+mn-ea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pitchFamily="2" charset="-122"/>
                          <a:cs typeface="Times New Roman Regular" panose="02020503050405090304" charset="0"/>
                        </a:rPr>
                        <a:t>JavaScript/Go</a:t>
                      </a:r>
                      <a:endParaRPr lang="zh-CN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</a:tr>
              <a:tr h="33528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Neon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altLang="en-US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单体</a:t>
                      </a:r>
                      <a:endParaRPr lang="zh-CN" altLang="en-US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L2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000"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EVM</a:t>
                      </a:r>
                      <a:r>
                        <a:rPr lang="zh-CN" altLang="en-US" sz="1000"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模拟器</a:t>
                      </a:r>
                      <a:endParaRPr lang="zh-CN" altLang="en-US" sz="1000"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/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CN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pitchFamily="2" charset="-122"/>
                          <a:cs typeface="Times New Roman Regular" panose="02020503050405090304" charset="0"/>
                        </a:rPr>
                        <a:t>Rust</a:t>
                      </a:r>
                      <a:endParaRPr lang="en-US" altLang="zh-CN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</a:tr>
              <a:tr h="340360"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Monad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altLang="en-US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单体</a:t>
                      </a:r>
                      <a:endParaRPr lang="zh-CN" altLang="en-US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L1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000"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兼容</a:t>
                      </a:r>
                      <a:r>
                        <a:rPr lang="en-US" altLang="zh-CN" sz="1000"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EVM</a:t>
                      </a:r>
                      <a:endParaRPr lang="zh-CN" altLang="en-US" sz="1000"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en-US" sz="1100">
                          <a:latin typeface="Times New Roman Regular" panose="02020503050405090304" charset="0"/>
                          <a:cs typeface="Times New Roman Regular" panose="02020503050405090304" charset="0"/>
                          <a:sym typeface="+mn-ea"/>
                        </a:rPr>
                        <a:t>Block-STM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  <a:sym typeface="+mn-ea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C++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</a:tr>
              <a:tr h="339725"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Eclipse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altLang="en-US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单体</a:t>
                      </a:r>
                      <a:endParaRPr lang="zh-CN" altLang="en-US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L2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000"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依托</a:t>
                      </a:r>
                      <a:r>
                        <a:rPr lang="en-US" altLang="zh-CN" sz="1000"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SVM</a:t>
                      </a:r>
                      <a:endParaRPr lang="en-US" altLang="zh-CN" sz="1000"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/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Rust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</a:tr>
              <a:tr h="339725"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Fuel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altLang="en-US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模块化</a:t>
                      </a:r>
                      <a:endParaRPr lang="zh-CN" altLang="en-US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altLang="en-US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其他</a:t>
                      </a:r>
                      <a:endParaRPr lang="zh-CN" altLang="en-US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000"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FuelVM</a:t>
                      </a:r>
                      <a:endParaRPr lang="en-US" altLang="zh-CN" sz="1000"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UTXOs + Strict Access List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Rust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</a:tr>
              <a:tr h="363220"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Lumio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altLang="en-US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单体</a:t>
                      </a:r>
                      <a:endParaRPr lang="zh-CN" altLang="en-US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L2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000"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依托</a:t>
                      </a:r>
                      <a:r>
                        <a:rPr lang="en-US" altLang="zh-CN" sz="1000"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MoveVM/SVM</a:t>
                      </a:r>
                      <a:endParaRPr lang="zh-CN" altLang="en-US" sz="1000">
                        <a:latin typeface="Times New Roman Regular" panose="02020503050405090304" charset="0"/>
                        <a:ea typeface="宋体" charset="0"/>
                        <a:cs typeface="Times New Roman Regular" panose="02020503050405090304" charset="0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/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Rust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4" name="Google Shape;164;p16"/>
          <p:cNvCxnSpPr/>
          <p:nvPr/>
        </p:nvCxnSpPr>
        <p:spPr>
          <a:xfrm rot="10800000" flipH="1">
            <a:off x="222436" y="455730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5" name="Google Shape;165;p16"/>
          <p:cNvSpPr txBox="1"/>
          <p:nvPr/>
        </p:nvSpPr>
        <p:spPr>
          <a:xfrm>
            <a:off x="1002665" y="522605"/>
            <a:ext cx="5483860" cy="462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indent="0">
              <a:buNone/>
            </a:pPr>
            <a:r>
              <a:rPr lang="zh-CN" altLang="en-US" sz="1800" b="1">
                <a:solidFill>
                  <a:schemeClr val="dk1"/>
                </a:solidFill>
              </a:rPr>
              <a:t>以太坊与并行</a:t>
            </a:r>
            <a:r>
              <a:rPr lang="en-US" altLang="zh-CN" sz="1800" b="1">
                <a:solidFill>
                  <a:schemeClr val="dk1"/>
                </a:solidFill>
              </a:rPr>
              <a:t>L1</a:t>
            </a:r>
            <a:r>
              <a:rPr lang="zh-CN" altLang="en-US" sz="1800" b="1">
                <a:solidFill>
                  <a:schemeClr val="dk1"/>
                </a:solidFill>
              </a:rPr>
              <a:t>公链主要生态</a:t>
            </a:r>
            <a:endParaRPr lang="zh-CN" altLang="en-US" sz="1800" b="1">
              <a:solidFill>
                <a:schemeClr val="dk1"/>
              </a:solidFill>
            </a:endParaRPr>
          </a:p>
        </p:txBody>
      </p:sp>
      <p:sp>
        <p:nvSpPr>
          <p:cNvPr id="166" name="Google Shape;166;p16"/>
          <p:cNvSpPr txBox="1"/>
          <p:nvPr/>
        </p:nvSpPr>
        <p:spPr>
          <a:xfrm>
            <a:off x="651510" y="4335780"/>
            <a:ext cx="5737860" cy="492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indent="0">
              <a:buNone/>
            </a:pPr>
            <a:r>
              <a:rPr lang="zh-CN" sz="1000">
                <a:solidFill>
                  <a:srgbClr val="666666"/>
                </a:solidFill>
              </a:rPr>
              <a:t>Source: </a:t>
            </a:r>
            <a:r>
              <a:rPr lang="en-US" altLang="zh-CN" sz="1000">
                <a:solidFill>
                  <a:srgbClr val="666666"/>
                </a:solidFill>
              </a:rPr>
              <a:t>EtherScan</a:t>
            </a:r>
            <a:r>
              <a:rPr lang="en-US" altLang="zh-CN" sz="1000">
                <a:solidFill>
                  <a:srgbClr val="666666"/>
                </a:solidFill>
              </a:rPr>
              <a:t>, Solana Explorer, Aptos Explorer, Sei Blog, Monad Homepage, RootData</a:t>
            </a:r>
            <a:endParaRPr lang="en-US" altLang="zh-CN" sz="1000">
              <a:solidFill>
                <a:srgbClr val="666666"/>
              </a:solidFill>
            </a:endParaRPr>
          </a:p>
          <a:p>
            <a:pPr marL="0" indent="0">
              <a:buNone/>
            </a:pPr>
            <a:r>
              <a:rPr lang="en-US" altLang="zh-CN" sz="1000">
                <a:solidFill>
                  <a:srgbClr val="666666"/>
                </a:solidFill>
              </a:rPr>
              <a:t>Note: TPS theor</a:t>
            </a:r>
            <a:r>
              <a:rPr lang="en-US" altLang="zh-CN" sz="1000">
                <a:solidFill>
                  <a:srgbClr val="666666"/>
                </a:solidFill>
              </a:rPr>
              <a:t>etical value marked with *</a:t>
            </a:r>
            <a:endParaRPr lang="en-US" altLang="zh-CN" sz="1000">
              <a:solidFill>
                <a:srgbClr val="666666"/>
              </a:solidFill>
            </a:endParaRPr>
          </a:p>
        </p:txBody>
      </p:sp>
      <p:sp>
        <p:nvSpPr>
          <p:cNvPr id="167" name="Google Shape;167;p16"/>
          <p:cNvSpPr txBox="1"/>
          <p:nvPr/>
        </p:nvSpPr>
        <p:spPr>
          <a:xfrm>
            <a:off x="6325535" y="4335740"/>
            <a:ext cx="1990800" cy="339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indent="0">
              <a:buNone/>
            </a:pPr>
            <a:r>
              <a:rPr lang="zh-CN" sz="1000">
                <a:solidFill>
                  <a:srgbClr val="666666"/>
                </a:solidFill>
              </a:rPr>
              <a:t>Date as of </a:t>
            </a:r>
            <a:r>
              <a:rPr lang="en-US" altLang="zh-CN" sz="1000">
                <a:solidFill>
                  <a:srgbClr val="666666"/>
                </a:solidFill>
              </a:rPr>
              <a:t>Apr</a:t>
            </a:r>
            <a:r>
              <a:rPr lang="zh-CN" sz="1000">
                <a:solidFill>
                  <a:srgbClr val="666666"/>
                </a:solidFill>
              </a:rPr>
              <a:t> </a:t>
            </a:r>
            <a:r>
              <a:rPr lang="en-US" altLang="zh-CN" sz="1000">
                <a:solidFill>
                  <a:srgbClr val="666666"/>
                </a:solidFill>
              </a:rPr>
              <a:t>2</a:t>
            </a:r>
            <a:r>
              <a:rPr lang="zh-CN" sz="1000">
                <a:solidFill>
                  <a:srgbClr val="666666"/>
                </a:solidFill>
              </a:rPr>
              <a:t>, 202</a:t>
            </a:r>
            <a:r>
              <a:rPr lang="en-US" altLang="zh-CN" sz="1000">
                <a:solidFill>
                  <a:srgbClr val="666666"/>
                </a:solidFill>
              </a:rPr>
              <a:t>4</a:t>
            </a:r>
            <a:endParaRPr lang="en-US" altLang="zh-CN" sz="1000">
              <a:solidFill>
                <a:srgbClr val="666666"/>
              </a:solidFill>
            </a:endParaRPr>
          </a:p>
        </p:txBody>
      </p:sp>
      <p:cxnSp>
        <p:nvCxnSpPr>
          <p:cNvPr id="168" name="Google Shape;168;p16"/>
          <p:cNvCxnSpPr/>
          <p:nvPr/>
        </p:nvCxnSpPr>
        <p:spPr>
          <a:xfrm>
            <a:off x="672081" y="4324390"/>
            <a:ext cx="7455535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69" name="Google Shape;169;p16"/>
          <p:cNvGrpSpPr/>
          <p:nvPr/>
        </p:nvGrpSpPr>
        <p:grpSpPr>
          <a:xfrm>
            <a:off x="7402363" y="667266"/>
            <a:ext cx="289084" cy="251300"/>
            <a:chOff x="2250625" y="238125"/>
            <a:chExt cx="3052625" cy="2731525"/>
          </a:xfrm>
        </p:grpSpPr>
        <p:sp>
          <p:nvSpPr>
            <p:cNvPr id="170" name="Google Shape;170;p16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1" name="Google Shape;171;p16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2" name="Google Shape;172;p16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3" name="Google Shape;173;p16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4" name="Google Shape;174;p16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5" name="Google Shape;175;p16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6" name="Google Shape;176;p16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7" name="Google Shape;177;p16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aphicFrame>
        <p:nvGraphicFramePr>
          <p:cNvPr id="178" name="Google Shape;178;p16"/>
          <p:cNvGraphicFramePr/>
          <p:nvPr>
            <p:custDataLst>
              <p:tags r:id="rId1"/>
            </p:custDataLst>
          </p:nvPr>
        </p:nvGraphicFramePr>
        <p:xfrm>
          <a:off x="1002665" y="1030605"/>
          <a:ext cx="6688455" cy="3020695"/>
        </p:xfrm>
        <a:graphic>
          <a:graphicData uri="http://schemas.openxmlformats.org/drawingml/2006/table">
            <a:tbl>
              <a:tblPr>
                <a:noFill/>
                <a:tableStyleId>{8E6A21F0-2E08-42FF-B0D5-8E62C692BF43}</a:tableStyleId>
              </a:tblPr>
              <a:tblGrid>
                <a:gridCol w="690245"/>
                <a:gridCol w="690880"/>
                <a:gridCol w="723900"/>
                <a:gridCol w="875665"/>
                <a:gridCol w="792480"/>
                <a:gridCol w="1012190"/>
                <a:gridCol w="1052830"/>
                <a:gridCol w="850265"/>
              </a:tblGrid>
              <a:tr h="5613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项目</a:t>
                      </a:r>
                      <a:endParaRPr lang="zh-CN" sz="1200" b="1">
                        <a:solidFill>
                          <a:schemeClr val="lt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rgbClr val="244C9A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200" b="1">
                          <a:solidFill>
                            <a:schemeClr val="lt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TPS</a:t>
                      </a:r>
                      <a:endParaRPr lang="en-US" altLang="zh-CN" sz="1200" b="1">
                        <a:solidFill>
                          <a:schemeClr val="lt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altLang="en-US" sz="1200" b="1">
                          <a:solidFill>
                            <a:schemeClr val="lt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生态项目</a:t>
                      </a:r>
                      <a:r>
                        <a:rPr lang="zh-CN" altLang="en-US" sz="1200" b="1">
                          <a:solidFill>
                            <a:schemeClr val="lt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数量</a:t>
                      </a:r>
                      <a:endParaRPr lang="zh-CN" altLang="en-US" sz="1200" b="1">
                        <a:solidFill>
                          <a:schemeClr val="lt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200" b="1">
                          <a:solidFill>
                            <a:schemeClr val="lt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DeFi</a:t>
                      </a:r>
                      <a:endParaRPr lang="en-US" altLang="zh-CN" sz="1200" b="1">
                        <a:solidFill>
                          <a:schemeClr val="lt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200" b="1">
                          <a:solidFill>
                            <a:schemeClr val="lt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NFT</a:t>
                      </a:r>
                      <a:endParaRPr lang="en-US" altLang="zh-CN" sz="1200" b="1">
                        <a:solidFill>
                          <a:schemeClr val="lt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游戏</a:t>
                      </a:r>
                      <a:endParaRPr lang="zh-CN" sz="1200" b="1">
                        <a:solidFill>
                          <a:schemeClr val="lt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altLang="en-US" sz="1200" b="1">
                          <a:solidFill>
                            <a:schemeClr val="lt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元宇宙</a:t>
                      </a:r>
                      <a:endParaRPr lang="zh-CN" altLang="en-US" sz="1200" b="1">
                        <a:solidFill>
                          <a:schemeClr val="lt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rgbClr val="244C9A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altLang="en-US" sz="1200" b="1">
                          <a:solidFill>
                            <a:schemeClr val="lt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基础</a:t>
                      </a:r>
                      <a:r>
                        <a:rPr lang="zh-CN" altLang="en-US" sz="1200" b="1">
                          <a:solidFill>
                            <a:schemeClr val="lt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设施</a:t>
                      </a:r>
                      <a:endParaRPr lang="zh-CN" altLang="en-US" sz="1200" b="1">
                        <a:solidFill>
                          <a:schemeClr val="lt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rgbClr val="244C9A"/>
                    </a:solidFill>
                  </a:tcPr>
                </a:tc>
              </a:tr>
              <a:tr h="40259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以太坊</a:t>
                      </a:r>
                      <a:endParaRPr lang="zh-CN" altLang="en-US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12.8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2256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805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366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141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37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371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Solana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3191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561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151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70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66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13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111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</a:tr>
              <a:tr h="34226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Aptos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84000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157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56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22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5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1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39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Sei v2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28300*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62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32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1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2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0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17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Sui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297000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99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42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12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6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0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24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Canto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charset="0"/>
                          <a:cs typeface="Times New Roman Regular" panose="02020503050405090304" charset="0"/>
                        </a:rPr>
                        <a:t>/</a:t>
                      </a:r>
                      <a:endParaRPr lang="en-US" altLang="zh-CN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22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13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4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0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0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2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Monad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10000*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2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2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0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0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0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0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3" name="Google Shape;183;p17"/>
          <p:cNvCxnSpPr/>
          <p:nvPr/>
        </p:nvCxnSpPr>
        <p:spPr>
          <a:xfrm rot="10800000" flipH="1">
            <a:off x="222436" y="432870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4" name="Google Shape;184;p17"/>
          <p:cNvSpPr txBox="1"/>
          <p:nvPr/>
        </p:nvSpPr>
        <p:spPr>
          <a:xfrm>
            <a:off x="718625" y="94625"/>
            <a:ext cx="8110500" cy="5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100" b="1">
                <a:solidFill>
                  <a:schemeClr val="dk1"/>
                </a:solidFill>
              </a:rPr>
              <a:t>山寨插针反弹表现</a:t>
            </a:r>
            <a:r>
              <a:rPr lang="zh-CN" sz="2100" b="1">
                <a:solidFill>
                  <a:schemeClr val="dk1"/>
                </a:solidFill>
              </a:rPr>
              <a:t> </a:t>
            </a:r>
            <a:endParaRPr sz="2100" b="1">
              <a:solidFill>
                <a:schemeClr val="dk1"/>
              </a:solidFill>
            </a:endParaRPr>
          </a:p>
        </p:txBody>
      </p:sp>
      <p:sp>
        <p:nvSpPr>
          <p:cNvPr id="185" name="Google Shape;185;p17"/>
          <p:cNvSpPr txBox="1"/>
          <p:nvPr/>
        </p:nvSpPr>
        <p:spPr>
          <a:xfrm>
            <a:off x="185349" y="4409314"/>
            <a:ext cx="44196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</a:t>
            </a:r>
            <a:r>
              <a:rPr lang="zh-CN" sz="1000">
                <a:solidFill>
                  <a:srgbClr val="666666"/>
                </a:solidFill>
              </a:rPr>
              <a:t>Binance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186" name="Google Shape;186;p17"/>
          <p:cNvSpPr txBox="1"/>
          <p:nvPr/>
        </p:nvSpPr>
        <p:spPr>
          <a:xfrm>
            <a:off x="6863925" y="433860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</a:t>
            </a:r>
            <a:r>
              <a:rPr lang="zh-CN" sz="1000">
                <a:solidFill>
                  <a:srgbClr val="666666"/>
                </a:solidFill>
              </a:rPr>
              <a:t>Jan</a:t>
            </a:r>
            <a:r>
              <a:rPr lang="zh-CN" sz="1000">
                <a:solidFill>
                  <a:srgbClr val="666666"/>
                </a:solidFill>
              </a:rPr>
              <a:t> 3, 2024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187" name="Google Shape;187;p17"/>
          <p:cNvSpPr txBox="1"/>
          <p:nvPr/>
        </p:nvSpPr>
        <p:spPr>
          <a:xfrm>
            <a:off x="6848475" y="459985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188" name="Google Shape;188;p17"/>
          <p:cNvCxnSpPr/>
          <p:nvPr/>
        </p:nvCxnSpPr>
        <p:spPr>
          <a:xfrm rot="10800000" flipH="1">
            <a:off x="222436" y="4308000"/>
            <a:ext cx="8655300" cy="306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89" name="Google Shape;189;p17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190" name="Google Shape;190;p17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1" name="Google Shape;191;p17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2" name="Google Shape;192;p17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3" name="Google Shape;193;p17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4" name="Google Shape;194;p17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5" name="Google Shape;195;p17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6" name="Google Shape;196;p17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7" name="Google Shape;197;p17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98" name="Google Shape;198;p17"/>
          <p:cNvGrpSpPr/>
          <p:nvPr/>
        </p:nvGrpSpPr>
        <p:grpSpPr>
          <a:xfrm>
            <a:off x="4962866" y="4431913"/>
            <a:ext cx="371504" cy="330515"/>
            <a:chOff x="2250625" y="238125"/>
            <a:chExt cx="3052625" cy="2731525"/>
          </a:xfrm>
        </p:grpSpPr>
        <p:sp>
          <p:nvSpPr>
            <p:cNvPr id="199" name="Google Shape;199;p17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0" name="Google Shape;200;p17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1" name="Google Shape;201;p17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2" name="Google Shape;202;p17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3" name="Google Shape;203;p17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4" name="Google Shape;204;p17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5" name="Google Shape;205;p17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6" name="Google Shape;206;p17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07" name="Google Shape;207;p17"/>
          <p:cNvGrpSpPr/>
          <p:nvPr/>
        </p:nvGrpSpPr>
        <p:grpSpPr>
          <a:xfrm>
            <a:off x="5447011" y="4438524"/>
            <a:ext cx="1051088" cy="330453"/>
            <a:chOff x="241550" y="3361525"/>
            <a:chExt cx="7044825" cy="2094125"/>
          </a:xfrm>
        </p:grpSpPr>
        <p:sp>
          <p:nvSpPr>
            <p:cNvPr id="208" name="Google Shape;208;p17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9" name="Google Shape;209;p17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0" name="Google Shape;210;p17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1" name="Google Shape;211;p17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2" name="Google Shape;212;p17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3" name="Google Shape;213;p17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4" name="Google Shape;214;p17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5" name="Google Shape;215;p17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6" name="Google Shape;216;p17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7" name="Google Shape;217;p17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8" name="Google Shape;218;p17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9" name="Google Shape;219;p17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0" name="Google Shape;220;p17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1" name="Google Shape;221;p17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2" name="Google Shape;222;p17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3" name="Google Shape;223;p17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4" name="Google Shape;224;p17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225" name="Google Shape;225;p17"/>
          <p:cNvSpPr txBox="1"/>
          <p:nvPr/>
        </p:nvSpPr>
        <p:spPr>
          <a:xfrm>
            <a:off x="727994" y="425875"/>
            <a:ext cx="81105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Binance 交易所现货 USDT 交易对</a:t>
            </a:r>
            <a:endParaRPr sz="1000">
              <a:solidFill>
                <a:srgbClr val="666666"/>
              </a:solidFill>
            </a:endParaRPr>
          </a:p>
        </p:txBody>
      </p:sp>
      <p:pic>
        <p:nvPicPr>
          <p:cNvPr id="226" name="Google Shape;226;p17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99800" y="737775"/>
            <a:ext cx="8900526" cy="34376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TABLE_ENDDRAG_ORIGIN_RECT" val="602*293"/>
  <p:tag name="TABLE_ENDDRAG_RECT" val="31*39*602*293"/>
</p:tagLst>
</file>

<file path=ppt/tags/tag10.xml><?xml version="1.0" encoding="utf-8"?>
<p:tagLst xmlns:p="http://schemas.openxmlformats.org/presentationml/2006/main">
  <p:tag name="KSO_WM_BEAUTIFY_FLAG" val=""/>
</p:tagLst>
</file>

<file path=ppt/tags/tag100.xml><?xml version="1.0" encoding="utf-8"?>
<p:tagLst xmlns:p="http://schemas.openxmlformats.org/presentationml/2006/main">
  <p:tag name="KSO_WM_BEAUTIFY_FLAG" val=""/>
</p:tagLst>
</file>

<file path=ppt/tags/tag101.xml><?xml version="1.0" encoding="utf-8"?>
<p:tagLst xmlns:p="http://schemas.openxmlformats.org/presentationml/2006/main">
  <p:tag name="KSO_WM_BEAUTIFY_FLAG" val=""/>
</p:tagLst>
</file>

<file path=ppt/tags/tag102.xml><?xml version="1.0" encoding="utf-8"?>
<p:tagLst xmlns:p="http://schemas.openxmlformats.org/presentationml/2006/main">
  <p:tag name="KSO_WM_BEAUTIFY_FLAG" val=""/>
</p:tagLst>
</file>

<file path=ppt/tags/tag103.xml><?xml version="1.0" encoding="utf-8"?>
<p:tagLst xmlns:p="http://schemas.openxmlformats.org/presentationml/2006/main">
  <p:tag name="KSO_WM_BEAUTIFY_FLAG" val=""/>
</p:tagLst>
</file>

<file path=ppt/tags/tag104.xml><?xml version="1.0" encoding="utf-8"?>
<p:tagLst xmlns:p="http://schemas.openxmlformats.org/presentationml/2006/main">
  <p:tag name="KSO_WM_BEAUTIFY_FLAG" val=""/>
</p:tagLst>
</file>

<file path=ppt/tags/tag105.xml><?xml version="1.0" encoding="utf-8"?>
<p:tagLst xmlns:p="http://schemas.openxmlformats.org/presentationml/2006/main">
  <p:tag name="KSO_WM_BEAUTIFY_FLAG" val=""/>
</p:tagLst>
</file>

<file path=ppt/tags/tag106.xml><?xml version="1.0" encoding="utf-8"?>
<p:tagLst xmlns:p="http://schemas.openxmlformats.org/presentationml/2006/main">
  <p:tag name="KSO_WM_BEAUTIFY_FLAG" val=""/>
</p:tagLst>
</file>

<file path=ppt/tags/tag107.xml><?xml version="1.0" encoding="utf-8"?>
<p:tagLst xmlns:p="http://schemas.openxmlformats.org/presentationml/2006/main">
  <p:tag name="KSO_WM_BEAUTIFY_FLAG" val=""/>
</p:tagLst>
</file>

<file path=ppt/tags/tag108.xml><?xml version="1.0" encoding="utf-8"?>
<p:tagLst xmlns:p="http://schemas.openxmlformats.org/presentationml/2006/main">
  <p:tag name="KSO_WM_BEAUTIFY_FLAG" val=""/>
</p:tagLst>
</file>

<file path=ppt/tags/tag109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10.xml><?xml version="1.0" encoding="utf-8"?>
<p:tagLst xmlns:p="http://schemas.openxmlformats.org/presentationml/2006/main">
  <p:tag name="KSO_WM_BEAUTIFY_FLAG" val=""/>
</p:tagLst>
</file>

<file path=ppt/tags/tag111.xml><?xml version="1.0" encoding="utf-8"?>
<p:tagLst xmlns:p="http://schemas.openxmlformats.org/presentationml/2006/main">
  <p:tag name="KSO_WM_BEAUTIFY_FLAG" val=""/>
</p:tagLst>
</file>

<file path=ppt/tags/tag112.xml><?xml version="1.0" encoding="utf-8"?>
<p:tagLst xmlns:p="http://schemas.openxmlformats.org/presentationml/2006/main">
  <p:tag name="KSO_WM_BEAUTIFY_FLAG" val=""/>
</p:tagLst>
</file>

<file path=ppt/tags/tag113.xml><?xml version="1.0" encoding="utf-8"?>
<p:tagLst xmlns:p="http://schemas.openxmlformats.org/presentationml/2006/main">
  <p:tag name="KSO_WM_BEAUTIFY_FLAG" val=""/>
</p:tagLst>
</file>

<file path=ppt/tags/tag114.xml><?xml version="1.0" encoding="utf-8"?>
<p:tagLst xmlns:p="http://schemas.openxmlformats.org/presentationml/2006/main">
  <p:tag name="KSO_WM_BEAUTIFY_FLAG" val=""/>
</p:tagLst>
</file>

<file path=ppt/tags/tag115.xml><?xml version="1.0" encoding="utf-8"?>
<p:tagLst xmlns:p="http://schemas.openxmlformats.org/presentationml/2006/main">
  <p:tag name="KSO_WM_BEAUTIFY_FLAG" val=""/>
</p:tagLst>
</file>

<file path=ppt/tags/tag116.xml><?xml version="1.0" encoding="utf-8"?>
<p:tagLst xmlns:p="http://schemas.openxmlformats.org/presentationml/2006/main">
  <p:tag name="KSO_WM_BEAUTIFY_FLAG" val=""/>
</p:tagLst>
</file>

<file path=ppt/tags/tag117.xml><?xml version="1.0" encoding="utf-8"?>
<p:tagLst xmlns:p="http://schemas.openxmlformats.org/presentationml/2006/main">
  <p:tag name="KSO_WM_BEAUTIFY_FLAG" val=""/>
</p:tagLst>
</file>

<file path=ppt/tags/tag118.xml><?xml version="1.0" encoding="utf-8"?>
<p:tagLst xmlns:p="http://schemas.openxmlformats.org/presentationml/2006/main">
  <p:tag name="KSO_WM_BEAUTIFY_FLAG" val=""/>
</p:tagLst>
</file>

<file path=ppt/tags/tag119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20.xml><?xml version="1.0" encoding="utf-8"?>
<p:tagLst xmlns:p="http://schemas.openxmlformats.org/presentationml/2006/main">
  <p:tag name="KSO_WM_BEAUTIFY_FLAG" val=""/>
</p:tagLst>
</file>

<file path=ppt/tags/tag121.xml><?xml version="1.0" encoding="utf-8"?>
<p:tagLst xmlns:p="http://schemas.openxmlformats.org/presentationml/2006/main">
  <p:tag name="KSO_WM_BEAUTIFY_FLAG" val=""/>
</p:tagLst>
</file>

<file path=ppt/tags/tag122.xml><?xml version="1.0" encoding="utf-8"?>
<p:tagLst xmlns:p="http://schemas.openxmlformats.org/presentationml/2006/main">
  <p:tag name="KSO_WM_BEAUTIFY_FLAG" val=""/>
</p:tagLst>
</file>

<file path=ppt/tags/tag123.xml><?xml version="1.0" encoding="utf-8"?>
<p:tagLst xmlns:p="http://schemas.openxmlformats.org/presentationml/2006/main">
  <p:tag name="KSO_WM_BEAUTIFY_FLAG" val=""/>
</p:tagLst>
</file>

<file path=ppt/tags/tag124.xml><?xml version="1.0" encoding="utf-8"?>
<p:tagLst xmlns:p="http://schemas.openxmlformats.org/presentationml/2006/main">
  <p:tag name="KSO_WM_BEAUTIFY_FLAG" val=""/>
</p:tagLst>
</file>

<file path=ppt/tags/tag125.xml><?xml version="1.0" encoding="utf-8"?>
<p:tagLst xmlns:p="http://schemas.openxmlformats.org/presentationml/2006/main">
  <p:tag name="KSO_WM_BEAUTIFY_FLAG" val=""/>
</p:tagLst>
</file>

<file path=ppt/tags/tag126.xml><?xml version="1.0" encoding="utf-8"?>
<p:tagLst xmlns:p="http://schemas.openxmlformats.org/presentationml/2006/main">
  <p:tag name="KSO_WM_BEAUTIFY_FLAG" val=""/>
</p:tagLst>
</file>

<file path=ppt/tags/tag127.xml><?xml version="1.0" encoding="utf-8"?>
<p:tagLst xmlns:p="http://schemas.openxmlformats.org/presentationml/2006/main">
  <p:tag name="KSO_WM_BEAUTIFY_FLAG" val=""/>
</p:tagLst>
</file>

<file path=ppt/tags/tag128.xml><?xml version="1.0" encoding="utf-8"?>
<p:tagLst xmlns:p="http://schemas.openxmlformats.org/presentationml/2006/main">
  <p:tag name="KSO_WM_BEAUTIFY_FLAG" val=""/>
</p:tagLst>
</file>

<file path=ppt/tags/tag129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30.xml><?xml version="1.0" encoding="utf-8"?>
<p:tagLst xmlns:p="http://schemas.openxmlformats.org/presentationml/2006/main">
  <p:tag name="KSO_WM_BEAUTIFY_FLAG" val=""/>
</p:tagLst>
</file>

<file path=ppt/tags/tag131.xml><?xml version="1.0" encoding="utf-8"?>
<p:tagLst xmlns:p="http://schemas.openxmlformats.org/presentationml/2006/main">
  <p:tag name="KSO_WM_BEAUTIFY_FLAG" val=""/>
</p:tagLst>
</file>

<file path=ppt/tags/tag132.xml><?xml version="1.0" encoding="utf-8"?>
<p:tagLst xmlns:p="http://schemas.openxmlformats.org/presentationml/2006/main">
  <p:tag name="KSO_WM_BEAUTIFY_FLAG" val=""/>
</p:tagLst>
</file>

<file path=ppt/tags/tag133.xml><?xml version="1.0" encoding="utf-8"?>
<p:tagLst xmlns:p="http://schemas.openxmlformats.org/presentationml/2006/main">
  <p:tag name="KSO_WM_BEAUTIFY_FLAG" val=""/>
</p:tagLst>
</file>

<file path=ppt/tags/tag134.xml><?xml version="1.0" encoding="utf-8"?>
<p:tagLst xmlns:p="http://schemas.openxmlformats.org/presentationml/2006/main">
  <p:tag name="KSO_WM_BEAUTIFY_FLAG" val=""/>
</p:tagLst>
</file>

<file path=ppt/tags/tag135.xml><?xml version="1.0" encoding="utf-8"?>
<p:tagLst xmlns:p="http://schemas.openxmlformats.org/presentationml/2006/main">
  <p:tag name="KSO_WM_BEAUTIFY_FLAG" val=""/>
</p:tagLst>
</file>

<file path=ppt/tags/tag136.xml><?xml version="1.0" encoding="utf-8"?>
<p:tagLst xmlns:p="http://schemas.openxmlformats.org/presentationml/2006/main">
  <p:tag name="KSO_WM_BEAUTIFY_FLAG" val=""/>
</p:tagLst>
</file>

<file path=ppt/tags/tag137.xml><?xml version="1.0" encoding="utf-8"?>
<p:tagLst xmlns:p="http://schemas.openxmlformats.org/presentationml/2006/main">
  <p:tag name="KSO_WM_BEAUTIFY_FLAG" val=""/>
</p:tagLst>
</file>

<file path=ppt/tags/tag138.xml><?xml version="1.0" encoding="utf-8"?>
<p:tagLst xmlns:p="http://schemas.openxmlformats.org/presentationml/2006/main">
  <p:tag name="KSO_WM_BEAUTIFY_FLAG" val=""/>
</p:tagLst>
</file>

<file path=ppt/tags/tag139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TABLE_ENDDRAG_ORIGIN_RECT" val="557*304"/>
  <p:tag name="TABLE_ENDDRAG_RECT" val="31*45*557*304"/>
</p:tagLst>
</file>

<file path=ppt/tags/tag20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TABLE_ENDDRAG_ORIGIN_RECT" val="526*307"/>
  <p:tag name="TABLE_ENDDRAG_RECT" val="69*44*526*307"/>
</p:tagLst>
</file>

<file path=ppt/tags/tag30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40.xml><?xml version="1.0" encoding="utf-8"?>
<p:tagLst xmlns:p="http://schemas.openxmlformats.org/presentationml/2006/main">
  <p:tag name="KSO_WM_BEAUTIFY_FLAG" val=""/>
</p:tagLst>
</file>

<file path=ppt/tags/tag41.xml><?xml version="1.0" encoding="utf-8"?>
<p:tagLst xmlns:p="http://schemas.openxmlformats.org/presentationml/2006/main">
  <p:tag name="KSO_WM_BEAUTIFY_FLAG" val=""/>
</p:tagLst>
</file>

<file path=ppt/tags/tag42.xml><?xml version="1.0" encoding="utf-8"?>
<p:tagLst xmlns:p="http://schemas.openxmlformats.org/presentationml/2006/main">
  <p:tag name="KSO_WM_BEAUTIFY_FLAG" val=""/>
</p:tagLst>
</file>

<file path=ppt/tags/tag43.xml><?xml version="1.0" encoding="utf-8"?>
<p:tagLst xmlns:p="http://schemas.openxmlformats.org/presentationml/2006/main">
  <p:tag name="KSO_WM_BEAUTIFY_FLAG" val=""/>
</p:tagLst>
</file>

<file path=ppt/tags/tag44.xml><?xml version="1.0" encoding="utf-8"?>
<p:tagLst xmlns:p="http://schemas.openxmlformats.org/presentationml/2006/main">
  <p:tag name="KSO_WM_BEAUTIFY_FLAG" val=""/>
</p:tagLst>
</file>

<file path=ppt/tags/tag45.xml><?xml version="1.0" encoding="utf-8"?>
<p:tagLst xmlns:p="http://schemas.openxmlformats.org/presentationml/2006/main">
  <p:tag name="KSO_WM_BEAUTIFY_FLAG" val=""/>
</p:tagLst>
</file>

<file path=ppt/tags/tag46.xml><?xml version="1.0" encoding="utf-8"?>
<p:tagLst xmlns:p="http://schemas.openxmlformats.org/presentationml/2006/main">
  <p:tag name="KSO_WM_BEAUTIFY_FLAG" val=""/>
</p:tagLst>
</file>

<file path=ppt/tags/tag47.xml><?xml version="1.0" encoding="utf-8"?>
<p:tagLst xmlns:p="http://schemas.openxmlformats.org/presentationml/2006/main">
  <p:tag name="KSO_WM_BEAUTIFY_FLAG" val=""/>
</p:tagLst>
</file>

<file path=ppt/tags/tag48.xml><?xml version="1.0" encoding="utf-8"?>
<p:tagLst xmlns:p="http://schemas.openxmlformats.org/presentationml/2006/main">
  <p:tag name="KSO_WM_BEAUTIFY_FLAG" val=""/>
</p:tagLst>
</file>

<file path=ppt/tags/tag49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50.xml><?xml version="1.0" encoding="utf-8"?>
<p:tagLst xmlns:p="http://schemas.openxmlformats.org/presentationml/2006/main">
  <p:tag name="KSO_WM_BEAUTIFY_FLAG" val=""/>
</p:tagLst>
</file>

<file path=ppt/tags/tag51.xml><?xml version="1.0" encoding="utf-8"?>
<p:tagLst xmlns:p="http://schemas.openxmlformats.org/presentationml/2006/main">
  <p:tag name="KSO_WM_BEAUTIFY_FLAG" val=""/>
</p:tagLst>
</file>

<file path=ppt/tags/tag52.xml><?xml version="1.0" encoding="utf-8"?>
<p:tagLst xmlns:p="http://schemas.openxmlformats.org/presentationml/2006/main">
  <p:tag name="KSO_WM_BEAUTIFY_FLAG" val=""/>
</p:tagLst>
</file>

<file path=ppt/tags/tag53.xml><?xml version="1.0" encoding="utf-8"?>
<p:tagLst xmlns:p="http://schemas.openxmlformats.org/presentationml/2006/main">
  <p:tag name="KSO_WM_BEAUTIFY_FLAG" val=""/>
</p:tagLst>
</file>

<file path=ppt/tags/tag54.xml><?xml version="1.0" encoding="utf-8"?>
<p:tagLst xmlns:p="http://schemas.openxmlformats.org/presentationml/2006/main">
  <p:tag name="KSO_WM_BEAUTIFY_FLAG" val=""/>
</p:tagLst>
</file>

<file path=ppt/tags/tag55.xml><?xml version="1.0" encoding="utf-8"?>
<p:tagLst xmlns:p="http://schemas.openxmlformats.org/presentationml/2006/main">
  <p:tag name="KSO_WM_BEAUTIFY_FLAG" val=""/>
</p:tagLst>
</file>

<file path=ppt/tags/tag56.xml><?xml version="1.0" encoding="utf-8"?>
<p:tagLst xmlns:p="http://schemas.openxmlformats.org/presentationml/2006/main">
  <p:tag name="KSO_WM_BEAUTIFY_FLAG" val=""/>
</p:tagLst>
</file>

<file path=ppt/tags/tag57.xml><?xml version="1.0" encoding="utf-8"?>
<p:tagLst xmlns:p="http://schemas.openxmlformats.org/presentationml/2006/main">
  <p:tag name="KSO_WM_BEAUTIFY_FLAG" val=""/>
</p:tagLst>
</file>

<file path=ppt/tags/tag58.xml><?xml version="1.0" encoding="utf-8"?>
<p:tagLst xmlns:p="http://schemas.openxmlformats.org/presentationml/2006/main">
  <p:tag name="KSO_WM_BEAUTIFY_FLAG" val=""/>
</p:tagLst>
</file>

<file path=ppt/tags/tag59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60.xml><?xml version="1.0" encoding="utf-8"?>
<p:tagLst xmlns:p="http://schemas.openxmlformats.org/presentationml/2006/main">
  <p:tag name="KSO_WM_BEAUTIFY_FLAG" val=""/>
</p:tagLst>
</file>

<file path=ppt/tags/tag61.xml><?xml version="1.0" encoding="utf-8"?>
<p:tagLst xmlns:p="http://schemas.openxmlformats.org/presentationml/2006/main">
  <p:tag name="KSO_WM_BEAUTIFY_FLAG" val=""/>
</p:tagLst>
</file>

<file path=ppt/tags/tag62.xml><?xml version="1.0" encoding="utf-8"?>
<p:tagLst xmlns:p="http://schemas.openxmlformats.org/presentationml/2006/main">
  <p:tag name="KSO_WM_BEAUTIFY_FLAG" val=""/>
</p:tagLst>
</file>

<file path=ppt/tags/tag63.xml><?xml version="1.0" encoding="utf-8"?>
<p:tagLst xmlns:p="http://schemas.openxmlformats.org/presentationml/2006/main">
  <p:tag name="KSO_WM_BEAUTIFY_FLAG" val=""/>
</p:tagLst>
</file>

<file path=ppt/tags/tag64.xml><?xml version="1.0" encoding="utf-8"?>
<p:tagLst xmlns:p="http://schemas.openxmlformats.org/presentationml/2006/main">
  <p:tag name="KSO_WM_BEAUTIFY_FLAG" val=""/>
</p:tagLst>
</file>

<file path=ppt/tags/tag65.xml><?xml version="1.0" encoding="utf-8"?>
<p:tagLst xmlns:p="http://schemas.openxmlformats.org/presentationml/2006/main">
  <p:tag name="KSO_WM_BEAUTIFY_FLAG" val=""/>
</p:tagLst>
</file>

<file path=ppt/tags/tag66.xml><?xml version="1.0" encoding="utf-8"?>
<p:tagLst xmlns:p="http://schemas.openxmlformats.org/presentationml/2006/main">
  <p:tag name="KSO_WM_BEAUTIFY_FLAG" val=""/>
</p:tagLst>
</file>

<file path=ppt/tags/tag67.xml><?xml version="1.0" encoding="utf-8"?>
<p:tagLst xmlns:p="http://schemas.openxmlformats.org/presentationml/2006/main">
  <p:tag name="KSO_WM_BEAUTIFY_FLAG" val=""/>
</p:tagLst>
</file>

<file path=ppt/tags/tag68.xml><?xml version="1.0" encoding="utf-8"?>
<p:tagLst xmlns:p="http://schemas.openxmlformats.org/presentationml/2006/main">
  <p:tag name="KSO_WM_BEAUTIFY_FLAG" val=""/>
</p:tagLst>
</file>

<file path=ppt/tags/tag69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70.xml><?xml version="1.0" encoding="utf-8"?>
<p:tagLst xmlns:p="http://schemas.openxmlformats.org/presentationml/2006/main">
  <p:tag name="KSO_WM_BEAUTIFY_FLAG" val=""/>
</p:tagLst>
</file>

<file path=ppt/tags/tag71.xml><?xml version="1.0" encoding="utf-8"?>
<p:tagLst xmlns:p="http://schemas.openxmlformats.org/presentationml/2006/main">
  <p:tag name="KSO_WM_BEAUTIFY_FLAG" val=""/>
</p:tagLst>
</file>

<file path=ppt/tags/tag72.xml><?xml version="1.0" encoding="utf-8"?>
<p:tagLst xmlns:p="http://schemas.openxmlformats.org/presentationml/2006/main">
  <p:tag name="KSO_WM_BEAUTIFY_FLAG" val=""/>
</p:tagLst>
</file>

<file path=ppt/tags/tag73.xml><?xml version="1.0" encoding="utf-8"?>
<p:tagLst xmlns:p="http://schemas.openxmlformats.org/presentationml/2006/main">
  <p:tag name="KSO_WM_BEAUTIFY_FLAG" val=""/>
</p:tagLst>
</file>

<file path=ppt/tags/tag74.xml><?xml version="1.0" encoding="utf-8"?>
<p:tagLst xmlns:p="http://schemas.openxmlformats.org/presentationml/2006/main">
  <p:tag name="KSO_WM_BEAUTIFY_FLAG" val=""/>
</p:tagLst>
</file>

<file path=ppt/tags/tag75.xml><?xml version="1.0" encoding="utf-8"?>
<p:tagLst xmlns:p="http://schemas.openxmlformats.org/presentationml/2006/main">
  <p:tag name="KSO_WM_BEAUTIFY_FLAG" val=""/>
</p:tagLst>
</file>

<file path=ppt/tags/tag76.xml><?xml version="1.0" encoding="utf-8"?>
<p:tagLst xmlns:p="http://schemas.openxmlformats.org/presentationml/2006/main">
  <p:tag name="KSO_WM_BEAUTIFY_FLAG" val=""/>
</p:tagLst>
</file>

<file path=ppt/tags/tag77.xml><?xml version="1.0" encoding="utf-8"?>
<p:tagLst xmlns:p="http://schemas.openxmlformats.org/presentationml/2006/main">
  <p:tag name="KSO_WM_BEAUTIFY_FLAG" val=""/>
</p:tagLst>
</file>

<file path=ppt/tags/tag78.xml><?xml version="1.0" encoding="utf-8"?>
<p:tagLst xmlns:p="http://schemas.openxmlformats.org/presentationml/2006/main">
  <p:tag name="KSO_WM_BEAUTIFY_FLAG" val=""/>
</p:tagLst>
</file>

<file path=ppt/tags/tag79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80.xml><?xml version="1.0" encoding="utf-8"?>
<p:tagLst xmlns:p="http://schemas.openxmlformats.org/presentationml/2006/main">
  <p:tag name="KSO_WM_BEAUTIFY_FLAG" val=""/>
</p:tagLst>
</file>

<file path=ppt/tags/tag81.xml><?xml version="1.0" encoding="utf-8"?>
<p:tagLst xmlns:p="http://schemas.openxmlformats.org/presentationml/2006/main">
  <p:tag name="KSO_WM_BEAUTIFY_FLAG" val=""/>
</p:tagLst>
</file>

<file path=ppt/tags/tag82.xml><?xml version="1.0" encoding="utf-8"?>
<p:tagLst xmlns:p="http://schemas.openxmlformats.org/presentationml/2006/main">
  <p:tag name="KSO_WM_BEAUTIFY_FLAG" val=""/>
</p:tagLst>
</file>

<file path=ppt/tags/tag83.xml><?xml version="1.0" encoding="utf-8"?>
<p:tagLst xmlns:p="http://schemas.openxmlformats.org/presentationml/2006/main">
  <p:tag name="KSO_WM_BEAUTIFY_FLAG" val=""/>
</p:tagLst>
</file>

<file path=ppt/tags/tag84.xml><?xml version="1.0" encoding="utf-8"?>
<p:tagLst xmlns:p="http://schemas.openxmlformats.org/presentationml/2006/main">
  <p:tag name="KSO_WM_BEAUTIFY_FLAG" val=""/>
</p:tagLst>
</file>

<file path=ppt/tags/tag85.xml><?xml version="1.0" encoding="utf-8"?>
<p:tagLst xmlns:p="http://schemas.openxmlformats.org/presentationml/2006/main">
  <p:tag name="KSO_WM_BEAUTIFY_FLAG" val=""/>
</p:tagLst>
</file>

<file path=ppt/tags/tag86.xml><?xml version="1.0" encoding="utf-8"?>
<p:tagLst xmlns:p="http://schemas.openxmlformats.org/presentationml/2006/main">
  <p:tag name="KSO_WM_BEAUTIFY_FLAG" val=""/>
</p:tagLst>
</file>

<file path=ppt/tags/tag87.xml><?xml version="1.0" encoding="utf-8"?>
<p:tagLst xmlns:p="http://schemas.openxmlformats.org/presentationml/2006/main">
  <p:tag name="KSO_WM_BEAUTIFY_FLAG" val=""/>
</p:tagLst>
</file>

<file path=ppt/tags/tag88.xml><?xml version="1.0" encoding="utf-8"?>
<p:tagLst xmlns:p="http://schemas.openxmlformats.org/presentationml/2006/main">
  <p:tag name="KSO_WM_BEAUTIFY_FLAG" val=""/>
</p:tagLst>
</file>

<file path=ppt/tags/tag89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ags/tag90.xml><?xml version="1.0" encoding="utf-8"?>
<p:tagLst xmlns:p="http://schemas.openxmlformats.org/presentationml/2006/main">
  <p:tag name="KSO_WM_BEAUTIFY_FLAG" val=""/>
</p:tagLst>
</file>

<file path=ppt/tags/tag91.xml><?xml version="1.0" encoding="utf-8"?>
<p:tagLst xmlns:p="http://schemas.openxmlformats.org/presentationml/2006/main">
  <p:tag name="KSO_WM_BEAUTIFY_FLAG" val=""/>
</p:tagLst>
</file>

<file path=ppt/tags/tag92.xml><?xml version="1.0" encoding="utf-8"?>
<p:tagLst xmlns:p="http://schemas.openxmlformats.org/presentationml/2006/main">
  <p:tag name="KSO_WM_BEAUTIFY_FLAG" val=""/>
</p:tagLst>
</file>

<file path=ppt/tags/tag93.xml><?xml version="1.0" encoding="utf-8"?>
<p:tagLst xmlns:p="http://schemas.openxmlformats.org/presentationml/2006/main">
  <p:tag name="KSO_WM_BEAUTIFY_FLAG" val=""/>
</p:tagLst>
</file>

<file path=ppt/tags/tag94.xml><?xml version="1.0" encoding="utf-8"?>
<p:tagLst xmlns:p="http://schemas.openxmlformats.org/presentationml/2006/main">
  <p:tag name="KSO_WM_BEAUTIFY_FLAG" val=""/>
</p:tagLst>
</file>

<file path=ppt/tags/tag95.xml><?xml version="1.0" encoding="utf-8"?>
<p:tagLst xmlns:p="http://schemas.openxmlformats.org/presentationml/2006/main">
  <p:tag name="KSO_WM_BEAUTIFY_FLAG" val=""/>
</p:tagLst>
</file>

<file path=ppt/tags/tag96.xml><?xml version="1.0" encoding="utf-8"?>
<p:tagLst xmlns:p="http://schemas.openxmlformats.org/presentationml/2006/main">
  <p:tag name="KSO_WM_BEAUTIFY_FLAG" val=""/>
</p:tagLst>
</file>

<file path=ppt/tags/tag97.xml><?xml version="1.0" encoding="utf-8"?>
<p:tagLst xmlns:p="http://schemas.openxmlformats.org/presentationml/2006/main">
  <p:tag name="KSO_WM_BEAUTIFY_FLAG" val=""/>
</p:tagLst>
</file>

<file path=ppt/tags/tag98.xml><?xml version="1.0" encoding="utf-8"?>
<p:tagLst xmlns:p="http://schemas.openxmlformats.org/presentationml/2006/main">
  <p:tag name="KSO_WM_BEAUTIFY_FLAG" val=""/>
</p:tagLst>
</file>

<file path=ppt/tags/tag9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10957</Words>
  <Application>WPS 文字</Application>
  <PresentationFormat/>
  <Paragraphs>1737</Paragraphs>
  <Slides>64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64</vt:i4>
      </vt:variant>
    </vt:vector>
  </HeadingPairs>
  <TitlesOfParts>
    <vt:vector size="79" baseType="lpstr">
      <vt:lpstr>Arial</vt:lpstr>
      <vt:lpstr>宋体</vt:lpstr>
      <vt:lpstr>Wingdings</vt:lpstr>
      <vt:lpstr>Arial</vt:lpstr>
      <vt:lpstr>Times New Roman</vt:lpstr>
      <vt:lpstr>Times New Roman Regular</vt:lpstr>
      <vt:lpstr>汉仪书宋二KW</vt:lpstr>
      <vt:lpstr>宋体</vt:lpstr>
      <vt:lpstr>微软雅黑</vt:lpstr>
      <vt:lpstr>汉仪旗黑</vt:lpstr>
      <vt:lpstr>Arial Unicode MS</vt:lpstr>
      <vt:lpstr>Courier New</vt:lpstr>
      <vt:lpstr>汉仪旗黑-55简</vt:lpstr>
      <vt:lpstr>汉仪中黑KW</vt:lpstr>
      <vt:lpstr>Simple Light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东方甲乙木</cp:lastModifiedBy>
  <cp:revision>43</cp:revision>
  <dcterms:created xsi:type="dcterms:W3CDTF">2024-04-03T05:41:28Z</dcterms:created>
  <dcterms:modified xsi:type="dcterms:W3CDTF">2024-04-03T05:41:28Z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CFEB5E0905D1F17C8CE2D66594E83275_42</vt:lpwstr>
  </property>
  <property fmtid="{D5CDD505-2E9C-101B-9397-08002B2CF9AE}" pid="3" name="KSOProductBuildVer">
    <vt:lpwstr>2052-6.5.2.8766</vt:lpwstr>
  </property>
</Properties>
</file>